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85" r:id="rId3"/>
    <p:sldId id="271" r:id="rId4"/>
    <p:sldId id="290" r:id="rId5"/>
    <p:sldId id="292" r:id="rId6"/>
    <p:sldId id="291" r:id="rId7"/>
    <p:sldId id="293" r:id="rId8"/>
    <p:sldId id="294" r:id="rId9"/>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88153" autoAdjust="0"/>
  </p:normalViewPr>
  <p:slideViewPr>
    <p:cSldViewPr>
      <p:cViewPr>
        <p:scale>
          <a:sx n="75" d="100"/>
          <a:sy n="75" d="100"/>
        </p:scale>
        <p:origin x="638" y="19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4B71D4F-A023-4F7C-B864-140FA1F5C3DB}" type="datetimeFigureOut">
              <a:rPr lang="en-NZ" smtClean="0"/>
              <a:t>1/07/2013</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00FD011-7C8C-4A63-B8D5-1F831F9E5DC7}" type="slidenum">
              <a:rPr lang="en-NZ" smtClean="0"/>
              <a:t>‹#›</a:t>
            </a:fld>
            <a:endParaRPr lang="en-NZ"/>
          </a:p>
        </p:txBody>
      </p:sp>
    </p:spTree>
    <p:extLst>
      <p:ext uri="{BB962C8B-B14F-4D97-AF65-F5344CB8AC3E}">
        <p14:creationId xmlns:p14="http://schemas.microsoft.com/office/powerpoint/2010/main" val="160146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1</a:t>
            </a:fld>
            <a:endParaRPr lang="en-NZ"/>
          </a:p>
        </p:txBody>
      </p:sp>
    </p:spTree>
    <p:extLst>
      <p:ext uri="{BB962C8B-B14F-4D97-AF65-F5344CB8AC3E}">
        <p14:creationId xmlns:p14="http://schemas.microsoft.com/office/powerpoint/2010/main" val="103004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2</a:t>
            </a:fld>
            <a:endParaRPr lang="en-NZ"/>
          </a:p>
        </p:txBody>
      </p:sp>
    </p:spTree>
    <p:extLst>
      <p:ext uri="{BB962C8B-B14F-4D97-AF65-F5344CB8AC3E}">
        <p14:creationId xmlns:p14="http://schemas.microsoft.com/office/powerpoint/2010/main" val="501768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NZ" dirty="0" smtClean="0"/>
              <a:t>Modelling</a:t>
            </a:r>
          </a:p>
          <a:p>
            <a:pPr>
              <a:lnSpc>
                <a:spcPct val="90000"/>
              </a:lnSpc>
            </a:pPr>
            <a:r>
              <a:rPr lang="en-NZ" dirty="0" smtClean="0"/>
              <a:t>Prompting</a:t>
            </a:r>
          </a:p>
          <a:p>
            <a:pPr>
              <a:lnSpc>
                <a:spcPct val="90000"/>
              </a:lnSpc>
            </a:pPr>
            <a:r>
              <a:rPr lang="en-NZ" dirty="0" smtClean="0"/>
              <a:t>Questioning</a:t>
            </a:r>
          </a:p>
          <a:p>
            <a:pPr>
              <a:lnSpc>
                <a:spcPct val="90000"/>
              </a:lnSpc>
            </a:pPr>
            <a:r>
              <a:rPr lang="en-NZ" dirty="0" smtClean="0"/>
              <a:t>Giving feedback</a:t>
            </a:r>
          </a:p>
          <a:p>
            <a:pPr>
              <a:lnSpc>
                <a:spcPct val="90000"/>
              </a:lnSpc>
            </a:pPr>
            <a:r>
              <a:rPr lang="en-NZ" dirty="0" smtClean="0"/>
              <a:t>Telling</a:t>
            </a:r>
          </a:p>
          <a:p>
            <a:pPr>
              <a:lnSpc>
                <a:spcPct val="90000"/>
              </a:lnSpc>
            </a:pPr>
            <a:r>
              <a:rPr lang="en-NZ" dirty="0" smtClean="0"/>
              <a:t>Explaining</a:t>
            </a:r>
          </a:p>
          <a:p>
            <a:pPr>
              <a:lnSpc>
                <a:spcPct val="90000"/>
              </a:lnSpc>
            </a:pPr>
            <a:r>
              <a:rPr lang="en-NZ" dirty="0" smtClean="0"/>
              <a:t>Directing</a:t>
            </a:r>
          </a:p>
          <a:p>
            <a:pPr>
              <a:lnSpc>
                <a:spcPct val="90000"/>
              </a:lnSpc>
            </a:pPr>
            <a:r>
              <a:rPr lang="en-NZ" dirty="0" smtClean="0"/>
              <a:t>Integrating instructional strategies</a:t>
            </a:r>
            <a:endParaRPr lang="en-US" dirty="0" smtClean="0"/>
          </a:p>
          <a:p>
            <a:endParaRPr lang="en-NZ" dirty="0" smtClean="0"/>
          </a:p>
          <a:p>
            <a:r>
              <a:rPr lang="en-NZ" sz="1200" b="0" i="0" kern="1200" dirty="0" smtClean="0">
                <a:solidFill>
                  <a:schemeClr val="tx1"/>
                </a:solidFill>
                <a:effectLst/>
                <a:latin typeface="+mn-lt"/>
                <a:ea typeface="+mn-ea"/>
                <a:cs typeface="+mn-cs"/>
              </a:rPr>
              <a:t>The teacher’s role in discussion is to:</a:t>
            </a:r>
          </a:p>
          <a:p>
            <a:r>
              <a:rPr lang="en-NZ" sz="1200" b="0" i="0" kern="1200" dirty="0" smtClean="0">
                <a:solidFill>
                  <a:schemeClr val="tx1"/>
                </a:solidFill>
                <a:effectLst/>
                <a:latin typeface="+mn-lt"/>
                <a:ea typeface="+mn-ea"/>
                <a:cs typeface="+mn-cs"/>
              </a:rPr>
              <a:t>foster enjoyment of the text and a sense of discovery;</a:t>
            </a:r>
          </a:p>
          <a:p>
            <a:r>
              <a:rPr lang="en-NZ" sz="1200" b="0" i="0" kern="1200" dirty="0" smtClean="0">
                <a:solidFill>
                  <a:schemeClr val="tx1"/>
                </a:solidFill>
                <a:effectLst/>
                <a:latin typeface="+mn-lt"/>
                <a:ea typeface="+mn-ea"/>
                <a:cs typeface="+mn-cs"/>
              </a:rPr>
              <a:t>maintain the focus by skilled use of instructional strategies such as questioning, prompting, explaining, or modelling;</a:t>
            </a:r>
          </a:p>
          <a:p>
            <a:r>
              <a:rPr lang="en-NZ" sz="1200" b="0" i="0" kern="1200" dirty="0" smtClean="0">
                <a:solidFill>
                  <a:schemeClr val="tx1"/>
                </a:solidFill>
                <a:effectLst/>
                <a:latin typeface="+mn-lt"/>
                <a:ea typeface="+mn-ea"/>
                <a:cs typeface="+mn-cs"/>
              </a:rPr>
              <a:t>encourage discussion that relates to the content-related purpose for reading and to the goal-related strategies that students are learning or practising;</a:t>
            </a:r>
          </a:p>
          <a:p>
            <a:r>
              <a:rPr lang="en-NZ" sz="1200" b="0" i="0" kern="1200" dirty="0" smtClean="0">
                <a:solidFill>
                  <a:schemeClr val="tx1"/>
                </a:solidFill>
                <a:effectLst/>
                <a:latin typeface="+mn-lt"/>
                <a:ea typeface="+mn-ea"/>
                <a:cs typeface="+mn-cs"/>
              </a:rPr>
              <a:t>encourage students’ personal responses and sharing of insights;</a:t>
            </a:r>
          </a:p>
          <a:p>
            <a:r>
              <a:rPr lang="en-NZ" sz="1200" b="0" i="0" kern="1200" dirty="0" smtClean="0">
                <a:solidFill>
                  <a:schemeClr val="tx1"/>
                </a:solidFill>
                <a:effectLst/>
                <a:latin typeface="+mn-lt"/>
                <a:ea typeface="+mn-ea"/>
                <a:cs typeface="+mn-cs"/>
              </a:rPr>
              <a:t>ask students to clarify points they make and to justify them using text-based evidence, for example, by quoting directly from the text, talking about the relevant part of the text, or pointing to the part (words, phrases, or sentences) as they talk;</a:t>
            </a:r>
          </a:p>
          <a:p>
            <a:r>
              <a:rPr lang="en-NZ" sz="1200" b="0" i="0" kern="1200" dirty="0" smtClean="0">
                <a:solidFill>
                  <a:schemeClr val="tx1"/>
                </a:solidFill>
                <a:effectLst/>
                <a:latin typeface="+mn-lt"/>
                <a:ea typeface="+mn-ea"/>
                <a:cs typeface="+mn-cs"/>
              </a:rPr>
              <a:t>encourage students to help one another and to develop their metacognition by sharing the strategies they use (using their first languages where possible);</a:t>
            </a:r>
          </a:p>
          <a:p>
            <a:r>
              <a:rPr lang="en-NZ" sz="1200" b="0" i="0" kern="1200" dirty="0" smtClean="0">
                <a:solidFill>
                  <a:schemeClr val="tx1"/>
                </a:solidFill>
                <a:effectLst/>
                <a:latin typeface="+mn-lt"/>
                <a:ea typeface="+mn-ea"/>
                <a:cs typeface="+mn-cs"/>
              </a:rPr>
              <a:t>encourage students to ask their own questions of the text, to discover answers to their questions, and to think critically, for example, by querying the author’s inclusions and omissions;</a:t>
            </a:r>
          </a:p>
          <a:p>
            <a:r>
              <a:rPr lang="en-NZ" sz="1200" b="0" i="0" kern="1200" dirty="0" smtClean="0">
                <a:solidFill>
                  <a:schemeClr val="tx1"/>
                </a:solidFill>
                <a:effectLst/>
                <a:latin typeface="+mn-lt"/>
                <a:ea typeface="+mn-ea"/>
                <a:cs typeface="+mn-cs"/>
              </a:rPr>
              <a:t>extend students’ awareness of relevant features of texts, for example, by discussing the text’s structure, interesting or unusual vocabulary, or the use of the author’s voice in the text;</a:t>
            </a:r>
          </a:p>
          <a:p>
            <a:r>
              <a:rPr lang="en-NZ" sz="1200" b="0" i="0" kern="1200" dirty="0" smtClean="0">
                <a:solidFill>
                  <a:schemeClr val="tx1"/>
                </a:solidFill>
                <a:effectLst/>
                <a:latin typeface="+mn-lt"/>
                <a:ea typeface="+mn-ea"/>
                <a:cs typeface="+mn-cs"/>
              </a:rPr>
              <a:t>give feedback that is specific, informative, and builds further understanding;</a:t>
            </a:r>
          </a:p>
          <a:p>
            <a:r>
              <a:rPr lang="en-NZ" sz="1200" b="0" i="0" kern="1200" dirty="0" smtClean="0">
                <a:solidFill>
                  <a:schemeClr val="tx1"/>
                </a:solidFill>
                <a:effectLst/>
                <a:latin typeface="+mn-lt"/>
                <a:ea typeface="+mn-ea"/>
                <a:cs typeface="+mn-cs"/>
              </a:rPr>
              <a:t>engage in genuine conversations about texts with students and encourage such conversations among them, for example, by using “think, pair, share”. There should be an exchange of questions and responses, with all points of view valued and explored.</a:t>
            </a:r>
          </a:p>
          <a:p>
            <a:r>
              <a:rPr lang="en-NZ" sz="1200" b="0" i="0" kern="1200" dirty="0" smtClean="0">
                <a:solidFill>
                  <a:schemeClr val="tx1"/>
                </a:solidFill>
                <a:effectLst/>
                <a:latin typeface="+mn-lt"/>
                <a:ea typeface="+mn-ea"/>
                <a:cs typeface="+mn-cs"/>
              </a:rPr>
              <a:t>It is important that the teacher closely monitors the progress of any students who are still establishing their decoding skills and developing basic reading strategies or who are new learners of English. At a time when the rest of the guided reading group is reading a set part of the text silently, the target student can be asked to read the set part quietly aloud to the teacher.</a:t>
            </a:r>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3</a:t>
            </a:fld>
            <a:endParaRPr lang="en-NZ"/>
          </a:p>
        </p:txBody>
      </p:sp>
    </p:spTree>
    <p:extLst>
      <p:ext uri="{BB962C8B-B14F-4D97-AF65-F5344CB8AC3E}">
        <p14:creationId xmlns:p14="http://schemas.microsoft.com/office/powerpoint/2010/main" val="176879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smtClean="0"/>
              <a:t>Why were particular DATs chosen?</a:t>
            </a:r>
          </a:p>
          <a:p>
            <a:r>
              <a:rPr lang="en-NZ" b="1" dirty="0" smtClean="0"/>
              <a:t>How did you scaffold and/or extend the students’ learning?</a:t>
            </a:r>
          </a:p>
          <a:p>
            <a:r>
              <a:rPr lang="en-NZ" b="1" dirty="0" smtClean="0"/>
              <a:t>What else might you have done? Why?</a:t>
            </a:r>
          </a:p>
          <a:p>
            <a:r>
              <a:rPr lang="en-NZ" b="1" dirty="0" smtClean="0"/>
              <a:t>What does this mean for your practice?</a:t>
            </a:r>
          </a:p>
          <a:p>
            <a:r>
              <a:rPr lang="en-NZ" b="1" dirty="0" smtClean="0"/>
              <a:t>How did you incorporate the variety of DATs for specific purposes? </a:t>
            </a:r>
          </a:p>
          <a:p>
            <a:r>
              <a:rPr lang="en-NZ" b="1" dirty="0" smtClean="0"/>
              <a:t>From your instructional reading sessions </a:t>
            </a:r>
            <a:r>
              <a:rPr lang="en-NZ" b="1" dirty="0" smtClean="0"/>
              <a:t>this </a:t>
            </a:r>
            <a:r>
              <a:rPr lang="en-NZ" b="1" dirty="0" smtClean="0"/>
              <a:t>week what further goals do you have?</a:t>
            </a:r>
          </a:p>
          <a:p>
            <a:r>
              <a:rPr lang="en-NZ" b="1" dirty="0" smtClean="0"/>
              <a:t>What will you focus on?</a:t>
            </a:r>
            <a:endParaRPr lang="en-US" b="1" dirty="0" smtClean="0"/>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4</a:t>
            </a:fld>
            <a:endParaRPr lang="en-NZ"/>
          </a:p>
        </p:txBody>
      </p:sp>
    </p:spTree>
    <p:extLst>
      <p:ext uri="{BB962C8B-B14F-4D97-AF65-F5344CB8AC3E}">
        <p14:creationId xmlns:p14="http://schemas.microsoft.com/office/powerpoint/2010/main" val="3715857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5</a:t>
            </a:fld>
            <a:endParaRPr lang="en-NZ"/>
          </a:p>
        </p:txBody>
      </p:sp>
    </p:spTree>
    <p:extLst>
      <p:ext uri="{BB962C8B-B14F-4D97-AF65-F5344CB8AC3E}">
        <p14:creationId xmlns:p14="http://schemas.microsoft.com/office/powerpoint/2010/main" val="607926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6</a:t>
            </a:fld>
            <a:endParaRPr lang="en-NZ"/>
          </a:p>
        </p:txBody>
      </p:sp>
    </p:spTree>
    <p:extLst>
      <p:ext uri="{BB962C8B-B14F-4D97-AF65-F5344CB8AC3E}">
        <p14:creationId xmlns:p14="http://schemas.microsoft.com/office/powerpoint/2010/main" val="2002168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Use evidence as the touchstone for all discussion on student achieveme</a:t>
            </a:r>
            <a:r>
              <a:rPr lang="en-NZ" baseline="0" dirty="0" smtClean="0"/>
              <a:t>nt</a:t>
            </a:r>
          </a:p>
          <a:p>
            <a:endParaRPr lang="en-NZ" baseline="0" dirty="0" smtClean="0"/>
          </a:p>
          <a:p>
            <a:r>
              <a:rPr lang="en-NZ" dirty="0" smtClean="0"/>
              <a:t>What resources are the most successful ?</a:t>
            </a:r>
          </a:p>
          <a:p>
            <a:r>
              <a:rPr lang="en-NZ" dirty="0" smtClean="0"/>
              <a:t>What are the gaps?</a:t>
            </a:r>
          </a:p>
          <a:p>
            <a:endParaRPr lang="en-NZ" dirty="0"/>
          </a:p>
        </p:txBody>
      </p:sp>
      <p:sp>
        <p:nvSpPr>
          <p:cNvPr id="4" name="Slide Number Placeholder 3"/>
          <p:cNvSpPr>
            <a:spLocks noGrp="1"/>
          </p:cNvSpPr>
          <p:nvPr>
            <p:ph type="sldNum" sz="quarter" idx="10"/>
          </p:nvPr>
        </p:nvSpPr>
        <p:spPr/>
        <p:txBody>
          <a:bodyPr/>
          <a:lstStyle/>
          <a:p>
            <a:fld id="{900FD011-7C8C-4A63-B8D5-1F831F9E5DC7}" type="slidenum">
              <a:rPr lang="en-NZ" smtClean="0"/>
              <a:t>7</a:t>
            </a:fld>
            <a:endParaRPr lang="en-NZ"/>
          </a:p>
        </p:txBody>
      </p:sp>
    </p:spTree>
    <p:extLst>
      <p:ext uri="{BB962C8B-B14F-4D97-AF65-F5344CB8AC3E}">
        <p14:creationId xmlns:p14="http://schemas.microsoft.com/office/powerpoint/2010/main" val="3817316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900FD011-7C8C-4A63-B8D5-1F831F9E5DC7}" type="slidenum">
              <a:rPr lang="en-NZ" smtClean="0"/>
              <a:t>8</a:t>
            </a:fld>
            <a:endParaRPr lang="en-NZ"/>
          </a:p>
        </p:txBody>
      </p:sp>
    </p:spTree>
    <p:extLst>
      <p:ext uri="{BB962C8B-B14F-4D97-AF65-F5344CB8AC3E}">
        <p14:creationId xmlns:p14="http://schemas.microsoft.com/office/powerpoint/2010/main" val="3727603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1/07/2013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826960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1/07/2013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691428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1/07/2013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57511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7896A99-B056-4A43-B125-7037DA9B4C25}" type="datetimeFigureOut">
              <a:rPr lang="en-NZ" smtClean="0"/>
              <a:t>1/07/2013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418258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896A99-B056-4A43-B125-7037DA9B4C25}" type="datetimeFigureOut">
              <a:rPr lang="en-NZ" smtClean="0"/>
              <a:t>1/07/2013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4284661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37896A99-B056-4A43-B125-7037DA9B4C25}" type="datetimeFigureOut">
              <a:rPr lang="en-NZ" smtClean="0"/>
              <a:t>1/07/2013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68877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37896A99-B056-4A43-B125-7037DA9B4C25}" type="datetimeFigureOut">
              <a:rPr lang="en-NZ" smtClean="0"/>
              <a:t>1/07/2013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3000643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37896A99-B056-4A43-B125-7037DA9B4C25}" type="datetimeFigureOut">
              <a:rPr lang="en-NZ" smtClean="0"/>
              <a:t>1/07/2013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147676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96A99-B056-4A43-B125-7037DA9B4C25}" type="datetimeFigureOut">
              <a:rPr lang="en-NZ" smtClean="0"/>
              <a:t>1/07/2013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70023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6A99-B056-4A43-B125-7037DA9B4C25}" type="datetimeFigureOut">
              <a:rPr lang="en-NZ" smtClean="0"/>
              <a:t>1/07/2013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01504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896A99-B056-4A43-B125-7037DA9B4C25}" type="datetimeFigureOut">
              <a:rPr lang="en-NZ" smtClean="0"/>
              <a:t>1/07/2013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96D6A4D-4CFC-4B94-8608-4FA94255CD58}" type="slidenum">
              <a:rPr lang="en-NZ" smtClean="0"/>
              <a:t>‹#›</a:t>
            </a:fld>
            <a:endParaRPr lang="en-NZ"/>
          </a:p>
        </p:txBody>
      </p:sp>
    </p:spTree>
    <p:extLst>
      <p:ext uri="{BB962C8B-B14F-4D97-AF65-F5344CB8AC3E}">
        <p14:creationId xmlns:p14="http://schemas.microsoft.com/office/powerpoint/2010/main" val="2427488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896A99-B056-4A43-B125-7037DA9B4C25}" type="datetimeFigureOut">
              <a:rPr lang="en-NZ" smtClean="0"/>
              <a:t>1/07/2013</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D6A4D-4CFC-4B94-8608-4FA94255CD58}" type="slidenum">
              <a:rPr lang="en-NZ" smtClean="0"/>
              <a:t>‹#›</a:t>
            </a:fld>
            <a:endParaRPr lang="en-NZ"/>
          </a:p>
        </p:txBody>
      </p:sp>
    </p:spTree>
    <p:extLst>
      <p:ext uri="{BB962C8B-B14F-4D97-AF65-F5344CB8AC3E}">
        <p14:creationId xmlns:p14="http://schemas.microsoft.com/office/powerpoint/2010/main" val="335331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cjeffs\My Documents\My Pictures\owhata\owhata 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744504"/>
            <a:ext cx="10096500" cy="757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16632" y="4653136"/>
            <a:ext cx="7772400" cy="1470025"/>
          </a:xfrm>
        </p:spPr>
        <p:txBody>
          <a:bodyPr>
            <a:normAutofit fontScale="90000"/>
          </a:bodyPr>
          <a:lstStyle/>
          <a:p>
            <a:r>
              <a:rPr lang="en-NZ" b="1" dirty="0" smtClean="0"/>
              <a:t/>
            </a:r>
            <a:br>
              <a:rPr lang="en-NZ" b="1" dirty="0" smtClean="0"/>
            </a:br>
            <a:r>
              <a:rPr lang="en-NZ" b="1" dirty="0"/>
              <a:t/>
            </a:r>
            <a:br>
              <a:rPr lang="en-NZ" b="1" dirty="0"/>
            </a:br>
            <a:r>
              <a:rPr lang="en-NZ" b="1" dirty="0" smtClean="0"/>
              <a:t/>
            </a:r>
            <a:br>
              <a:rPr lang="en-NZ" b="1" dirty="0" smtClean="0"/>
            </a:br>
            <a:r>
              <a:rPr lang="en-NZ" b="1" dirty="0" smtClean="0">
                <a:solidFill>
                  <a:srgbClr val="FFFF00"/>
                </a:solidFill>
              </a:rPr>
              <a:t>Guided Reading</a:t>
            </a:r>
            <a:br>
              <a:rPr lang="en-NZ" b="1" dirty="0" smtClean="0">
                <a:solidFill>
                  <a:srgbClr val="FFFF00"/>
                </a:solidFill>
              </a:rPr>
            </a:br>
            <a:r>
              <a:rPr lang="en-NZ" b="1" dirty="0" smtClean="0">
                <a:solidFill>
                  <a:srgbClr val="FFFF00"/>
                </a:solidFill>
              </a:rPr>
              <a:t>&amp;</a:t>
            </a:r>
            <a:br>
              <a:rPr lang="en-NZ" b="1" dirty="0" smtClean="0">
                <a:solidFill>
                  <a:srgbClr val="FFFF00"/>
                </a:solidFill>
              </a:rPr>
            </a:br>
            <a:r>
              <a:rPr lang="en-NZ" b="1" dirty="0" smtClean="0">
                <a:solidFill>
                  <a:srgbClr val="FFFF00"/>
                </a:solidFill>
              </a:rPr>
              <a:t>Target Students</a:t>
            </a:r>
            <a:r>
              <a:rPr lang="en-NZ" dirty="0" smtClean="0"/>
              <a:t/>
            </a:r>
            <a:br>
              <a:rPr lang="en-NZ" dirty="0" smtClean="0"/>
            </a:br>
            <a:r>
              <a:rPr lang="en-NZ" dirty="0" smtClean="0">
                <a:solidFill>
                  <a:srgbClr val="FF0000"/>
                </a:solidFill>
                <a:effectLst/>
                <a:latin typeface="Times New Roman"/>
                <a:ea typeface="Times New Roman"/>
              </a:rPr>
              <a:t/>
            </a:r>
            <a:br>
              <a:rPr lang="en-NZ" dirty="0" smtClean="0">
                <a:solidFill>
                  <a:srgbClr val="FF0000"/>
                </a:solidFill>
                <a:effectLst/>
                <a:latin typeface="Times New Roman"/>
                <a:ea typeface="Times New Roman"/>
              </a:rPr>
            </a:br>
            <a:r>
              <a:rPr lang="en-NZ" dirty="0" smtClean="0"/>
              <a:t>	</a:t>
            </a:r>
            <a:endParaRPr lang="en-NZ" dirty="0"/>
          </a:p>
        </p:txBody>
      </p:sp>
      <p:sp>
        <p:nvSpPr>
          <p:cNvPr id="3" name="Subtitle 2"/>
          <p:cNvSpPr>
            <a:spLocks noGrp="1"/>
          </p:cNvSpPr>
          <p:nvPr>
            <p:ph type="subTitle" idx="1"/>
          </p:nvPr>
        </p:nvSpPr>
        <p:spPr>
          <a:xfrm>
            <a:off x="5868144" y="5589240"/>
            <a:ext cx="4104456" cy="910952"/>
          </a:xfrm>
        </p:spPr>
        <p:txBody>
          <a:bodyPr>
            <a:normAutofit/>
          </a:bodyPr>
          <a:lstStyle/>
          <a:p>
            <a:r>
              <a:rPr lang="en-NZ" sz="2000" b="1" dirty="0" smtClean="0">
                <a:solidFill>
                  <a:schemeClr val="tx1"/>
                </a:solidFill>
              </a:rPr>
              <a:t>Owhata </a:t>
            </a:r>
          </a:p>
          <a:p>
            <a:r>
              <a:rPr lang="en-NZ" sz="2000" b="1" dirty="0" smtClean="0">
                <a:solidFill>
                  <a:schemeClr val="tx1"/>
                </a:solidFill>
              </a:rPr>
              <a:t>18 June</a:t>
            </a:r>
            <a:endParaRPr lang="en-NZ" sz="2000" b="1" dirty="0">
              <a:solidFill>
                <a:schemeClr val="tx1"/>
              </a:solidFill>
            </a:endParaRPr>
          </a:p>
        </p:txBody>
      </p:sp>
    </p:spTree>
    <p:extLst>
      <p:ext uri="{BB962C8B-B14F-4D97-AF65-F5344CB8AC3E}">
        <p14:creationId xmlns:p14="http://schemas.microsoft.com/office/powerpoint/2010/main" val="8324524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539552" y="332656"/>
            <a:ext cx="8072438" cy="5429250"/>
          </a:xfrm>
        </p:spPr>
        <p:txBody>
          <a:bodyPr/>
          <a:lstStyle/>
          <a:p>
            <a:pPr eaLnBrk="1" hangingPunct="1"/>
            <a:r>
              <a:rPr lang="en-US" sz="4000" dirty="0" smtClean="0">
                <a:solidFill>
                  <a:schemeClr val="tx1"/>
                </a:solidFill>
                <a:latin typeface="+mj-lt"/>
              </a:rPr>
              <a:t>Purposes for today</a:t>
            </a:r>
            <a:r>
              <a:rPr lang="en-US" dirty="0" smtClean="0">
                <a:solidFill>
                  <a:schemeClr val="tx1"/>
                </a:solidFill>
                <a:latin typeface="+mj-lt"/>
              </a:rPr>
              <a:t> </a:t>
            </a: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chemeClr val="tx1"/>
                </a:solidFill>
              </a:rPr>
              <a:t>To review our guided reading </a:t>
            </a:r>
            <a:r>
              <a:rPr lang="en-US" dirty="0" err="1" smtClean="0">
                <a:solidFill>
                  <a:schemeClr val="tx1"/>
                </a:solidFill>
              </a:rPr>
              <a:t>programmes</a:t>
            </a:r>
            <a:r>
              <a:rPr lang="en-US" dirty="0" smtClean="0">
                <a:solidFill>
                  <a:schemeClr val="tx1"/>
                </a:solidFill>
              </a:rPr>
              <a:t>, including</a:t>
            </a:r>
            <a:r>
              <a:rPr lang="en-US" dirty="0">
                <a:solidFill>
                  <a:schemeClr val="tx1"/>
                </a:solidFill>
              </a:rPr>
              <a:t> </a:t>
            </a:r>
            <a:r>
              <a:rPr lang="en-US" dirty="0" smtClean="0">
                <a:solidFill>
                  <a:schemeClr val="tx1"/>
                </a:solidFill>
              </a:rPr>
              <a:t>deliberate acts of teaching</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To review our target students.</a:t>
            </a:r>
          </a:p>
        </p:txBody>
      </p:sp>
      <p:pic>
        <p:nvPicPr>
          <p:cNvPr id="2050" name="Picture 2" descr="http://www.owhata.school.nz/wp-content/uploads/2013/02/slide12.jpg"/>
          <p:cNvPicPr>
            <a:picLocks noChangeAspect="1" noChangeArrowheads="1"/>
          </p:cNvPicPr>
          <p:nvPr/>
        </p:nvPicPr>
        <p:blipFill rotWithShape="1">
          <a:blip r:embed="rId3">
            <a:extLst>
              <a:ext uri="{28A0092B-C50C-407E-A947-70E740481C1C}">
                <a14:useLocalDpi xmlns:a14="http://schemas.microsoft.com/office/drawing/2010/main" val="0"/>
              </a:ext>
            </a:extLst>
          </a:blip>
          <a:srcRect l="37066"/>
          <a:stretch/>
        </p:blipFill>
        <p:spPr bwMode="auto">
          <a:xfrm>
            <a:off x="1331640" y="4653136"/>
            <a:ext cx="6438082" cy="1524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991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778098"/>
          </a:xfrm>
        </p:spPr>
        <p:txBody>
          <a:bodyPr/>
          <a:lstStyle/>
          <a:p>
            <a:r>
              <a:rPr lang="en-NZ" dirty="0" smtClean="0"/>
              <a:t>Being clear about</a:t>
            </a:r>
            <a:endParaRPr lang="en-US" dirty="0" smtClean="0"/>
          </a:p>
        </p:txBody>
      </p:sp>
      <p:sp>
        <p:nvSpPr>
          <p:cNvPr id="3" name="Content Placeholder 2"/>
          <p:cNvSpPr>
            <a:spLocks noGrp="1"/>
          </p:cNvSpPr>
          <p:nvPr>
            <p:ph idx="1"/>
          </p:nvPr>
        </p:nvSpPr>
        <p:spPr>
          <a:xfrm>
            <a:off x="457200" y="1143000"/>
            <a:ext cx="8229600" cy="5357813"/>
          </a:xfrm>
        </p:spPr>
        <p:txBody>
          <a:bodyPr/>
          <a:lstStyle/>
          <a:p>
            <a:r>
              <a:rPr lang="en-NZ" dirty="0" smtClean="0"/>
              <a:t>What you want the students to learn based on identified need</a:t>
            </a:r>
          </a:p>
          <a:p>
            <a:r>
              <a:rPr lang="en-NZ" dirty="0" smtClean="0"/>
              <a:t>How you will share the intended goal</a:t>
            </a:r>
          </a:p>
          <a:p>
            <a:pPr marL="0" indent="0">
              <a:buNone/>
            </a:pPr>
            <a:endParaRPr lang="en-NZ" sz="1000" dirty="0" smtClean="0"/>
          </a:p>
          <a:p>
            <a:r>
              <a:rPr lang="en-NZ" dirty="0" smtClean="0"/>
              <a:t>What the task will be</a:t>
            </a:r>
          </a:p>
          <a:p>
            <a:pPr marL="0" indent="0">
              <a:buNone/>
            </a:pPr>
            <a:endParaRPr lang="en-NZ" sz="1000" dirty="0" smtClean="0"/>
          </a:p>
          <a:p>
            <a:r>
              <a:rPr lang="en-NZ" dirty="0" smtClean="0"/>
              <a:t>Which instructional strategy will be the most effective</a:t>
            </a:r>
          </a:p>
          <a:p>
            <a:pPr marL="0" indent="0">
              <a:buNone/>
            </a:pPr>
            <a:endParaRPr lang="en-NZ" sz="1000" dirty="0" smtClean="0"/>
          </a:p>
          <a:p>
            <a:r>
              <a:rPr lang="en-NZ" dirty="0" smtClean="0"/>
              <a:t>How you and the student(s) will know the learning has taken place</a:t>
            </a:r>
            <a:endParaRPr lang="en-US" dirty="0" smtClean="0"/>
          </a:p>
        </p:txBody>
      </p:sp>
      <p:pic>
        <p:nvPicPr>
          <p:cNvPr id="4098" name="Picture 2" descr="http://sr.photos1.fotosearch.com/bthumb/IMZ/IMZ013/mhg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0392" y="2459654"/>
            <a:ext cx="1619250" cy="122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4813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66928" cy="706090"/>
          </a:xfrm>
        </p:spPr>
        <p:txBody>
          <a:bodyPr>
            <a:normAutofit fontScale="90000"/>
          </a:bodyPr>
          <a:lstStyle/>
          <a:p>
            <a:r>
              <a:rPr lang="en-NZ" dirty="0" smtClean="0"/>
              <a:t>Reflecting</a:t>
            </a:r>
            <a:endParaRPr lang="en-NZ" dirty="0"/>
          </a:p>
        </p:txBody>
      </p:sp>
      <p:sp>
        <p:nvSpPr>
          <p:cNvPr id="3" name="Content Placeholder 2"/>
          <p:cNvSpPr>
            <a:spLocks noGrp="1"/>
          </p:cNvSpPr>
          <p:nvPr>
            <p:ph idx="1"/>
          </p:nvPr>
        </p:nvSpPr>
        <p:spPr>
          <a:xfrm>
            <a:off x="457200" y="1600200"/>
            <a:ext cx="8229600" cy="4997152"/>
          </a:xfrm>
        </p:spPr>
        <p:txBody>
          <a:bodyPr>
            <a:normAutofit/>
          </a:bodyPr>
          <a:lstStyle/>
          <a:p>
            <a:r>
              <a:rPr lang="en-GB" sz="2600" dirty="0"/>
              <a:t>How has </a:t>
            </a:r>
            <a:r>
              <a:rPr lang="en-GB" sz="2600" dirty="0" smtClean="0"/>
              <a:t>specific </a:t>
            </a:r>
            <a:r>
              <a:rPr lang="en-GB" sz="2600" dirty="0"/>
              <a:t>planning around DATs </a:t>
            </a:r>
            <a:r>
              <a:rPr lang="en-GB" sz="2600" dirty="0" smtClean="0"/>
              <a:t>influenced </a:t>
            </a:r>
            <a:r>
              <a:rPr lang="en-GB" sz="2600" dirty="0"/>
              <a:t>your teaching of GR since the last staff meeting</a:t>
            </a:r>
            <a:r>
              <a:rPr lang="en-GB" sz="2600" dirty="0" smtClean="0"/>
              <a:t>?</a:t>
            </a:r>
          </a:p>
          <a:p>
            <a:pPr marL="0" indent="0">
              <a:buNone/>
            </a:pPr>
            <a:endParaRPr lang="en-GB" sz="500" dirty="0" smtClean="0"/>
          </a:p>
          <a:p>
            <a:r>
              <a:rPr lang="en-GB" sz="2600" dirty="0" smtClean="0">
                <a:ea typeface="Times New Roman"/>
              </a:rPr>
              <a:t>What were the effects of what you did?</a:t>
            </a:r>
          </a:p>
          <a:p>
            <a:pPr marL="0" indent="0">
              <a:buNone/>
            </a:pPr>
            <a:endParaRPr lang="en-GB" sz="500" dirty="0" smtClean="0">
              <a:ea typeface="Times New Roman"/>
            </a:endParaRPr>
          </a:p>
          <a:p>
            <a:r>
              <a:rPr lang="en-GB" sz="2600" dirty="0" smtClean="0">
                <a:ea typeface="Times New Roman"/>
              </a:rPr>
              <a:t>What happened that you didn’t expect?</a:t>
            </a:r>
          </a:p>
          <a:p>
            <a:pPr marL="0" indent="0">
              <a:buNone/>
            </a:pPr>
            <a:endParaRPr lang="en-GB" sz="500" dirty="0" smtClean="0">
              <a:ea typeface="Times New Roman"/>
            </a:endParaRPr>
          </a:p>
          <a:p>
            <a:r>
              <a:rPr lang="en-GB" sz="2600" dirty="0" smtClean="0">
                <a:ea typeface="Times New Roman"/>
              </a:rPr>
              <a:t>How well are the students applying literacy strategies as they read?</a:t>
            </a:r>
          </a:p>
          <a:p>
            <a:pPr marL="0" indent="0">
              <a:buNone/>
            </a:pPr>
            <a:endParaRPr lang="en-GB" sz="500" dirty="0" smtClean="0">
              <a:ea typeface="Times New Roman"/>
            </a:endParaRPr>
          </a:p>
          <a:p>
            <a:r>
              <a:rPr lang="en-NZ" sz="2600" dirty="0"/>
              <a:t>What resources are the most successful </a:t>
            </a:r>
            <a:r>
              <a:rPr lang="en-NZ" sz="2600" dirty="0" smtClean="0"/>
              <a:t>?</a:t>
            </a:r>
          </a:p>
          <a:p>
            <a:pPr marL="0" indent="0">
              <a:buNone/>
            </a:pPr>
            <a:endParaRPr lang="en-NZ" sz="500" dirty="0"/>
          </a:p>
          <a:p>
            <a:r>
              <a:rPr lang="en-NZ" sz="2600" dirty="0"/>
              <a:t>What are the gaps</a:t>
            </a:r>
            <a:r>
              <a:rPr lang="en-NZ" sz="2600" dirty="0" smtClean="0"/>
              <a:t>?</a:t>
            </a:r>
          </a:p>
          <a:p>
            <a:pPr marL="0" indent="0">
              <a:buNone/>
            </a:pPr>
            <a:endParaRPr lang="en-GB" sz="500" dirty="0" smtClean="0">
              <a:ea typeface="Times New Roman"/>
            </a:endParaRPr>
          </a:p>
          <a:p>
            <a:r>
              <a:rPr lang="en-GB" sz="2600" dirty="0">
                <a:ea typeface="Times New Roman"/>
              </a:rPr>
              <a:t>How are you incorporating the messages from </a:t>
            </a:r>
            <a:r>
              <a:rPr lang="en-GB" sz="2600" dirty="0" err="1">
                <a:ea typeface="Times New Roman"/>
              </a:rPr>
              <a:t>Ka</a:t>
            </a:r>
            <a:r>
              <a:rPr lang="en-GB" sz="2600" dirty="0">
                <a:ea typeface="Times New Roman"/>
              </a:rPr>
              <a:t> </a:t>
            </a:r>
            <a:r>
              <a:rPr lang="en-GB" sz="2600" dirty="0" err="1">
                <a:ea typeface="Times New Roman"/>
              </a:rPr>
              <a:t>Hikitia</a:t>
            </a:r>
            <a:r>
              <a:rPr lang="en-GB" sz="2600" dirty="0">
                <a:ea typeface="Times New Roman"/>
              </a:rPr>
              <a:t>?</a:t>
            </a:r>
          </a:p>
          <a:p>
            <a:endParaRPr lang="en-NZ" dirty="0">
              <a:ea typeface="Times New Roman"/>
            </a:endParaRPr>
          </a:p>
          <a:p>
            <a:endParaRPr lang="en-NZ" dirty="0"/>
          </a:p>
        </p:txBody>
      </p:sp>
      <p:pic>
        <p:nvPicPr>
          <p:cNvPr id="4" name="Picture 2" descr="http://www.usborne.com/IMAGES/Schools/Guided_readingM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636" y="0"/>
            <a:ext cx="2808312" cy="1648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2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75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75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75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75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75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75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75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It’s about being</a:t>
            </a:r>
            <a:endParaRPr lang="en-NZ" dirty="0"/>
          </a:p>
        </p:txBody>
      </p:sp>
      <p:sp>
        <p:nvSpPr>
          <p:cNvPr id="3" name="Content Placeholder 2"/>
          <p:cNvSpPr>
            <a:spLocks noGrp="1"/>
          </p:cNvSpPr>
          <p:nvPr>
            <p:ph idx="1"/>
          </p:nvPr>
        </p:nvSpPr>
        <p:spPr/>
        <p:txBody>
          <a:bodyPr>
            <a:normAutofit/>
          </a:bodyPr>
          <a:lstStyle/>
          <a:p>
            <a:pPr marL="0" indent="0" algn="ctr">
              <a:buNone/>
            </a:pPr>
            <a:endParaRPr lang="en-NZ" sz="4000" dirty="0" smtClean="0"/>
          </a:p>
          <a:p>
            <a:pPr marL="0" indent="0" algn="ctr">
              <a:buNone/>
            </a:pPr>
            <a:r>
              <a:rPr lang="en-NZ" sz="4000" dirty="0" smtClean="0"/>
              <a:t>Deliberate</a:t>
            </a:r>
          </a:p>
          <a:p>
            <a:pPr marL="0" indent="0" algn="ctr">
              <a:buNone/>
            </a:pPr>
            <a:r>
              <a:rPr lang="en-NZ" sz="4000" dirty="0" smtClean="0"/>
              <a:t>Purposeful</a:t>
            </a:r>
          </a:p>
          <a:p>
            <a:pPr marL="0" indent="0" algn="ctr">
              <a:buNone/>
            </a:pPr>
            <a:r>
              <a:rPr lang="en-NZ" sz="4000" dirty="0"/>
              <a:t>S</a:t>
            </a:r>
            <a:r>
              <a:rPr lang="en-NZ" sz="4000" dirty="0" smtClean="0"/>
              <a:t>tructured</a:t>
            </a:r>
            <a:endParaRPr lang="en-NZ" sz="4000" dirty="0"/>
          </a:p>
        </p:txBody>
      </p:sp>
      <p:pic>
        <p:nvPicPr>
          <p:cNvPr id="2050" name="Picture 2" descr="http://fairfaxnie.co.nz/file/gzj-snap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509120"/>
            <a:ext cx="2699792" cy="199334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cartoonstock.com/newscartoons/cartoonists/dcr/lowres/dcrn167l.jpg"/>
          <p:cNvPicPr>
            <a:picLocks noChangeAspect="1" noChangeArrowheads="1"/>
          </p:cNvPicPr>
          <p:nvPr/>
        </p:nvPicPr>
        <p:blipFill rotWithShape="1">
          <a:blip r:embed="rId4">
            <a:extLst>
              <a:ext uri="{28A0092B-C50C-407E-A947-70E740481C1C}">
                <a14:useLocalDpi xmlns:a14="http://schemas.microsoft.com/office/drawing/2010/main" val="0"/>
              </a:ext>
            </a:extLst>
          </a:blip>
          <a:srcRect l="2780" r="6552"/>
          <a:stretch/>
        </p:blipFill>
        <p:spPr bwMode="auto">
          <a:xfrm>
            <a:off x="6516216" y="4077072"/>
            <a:ext cx="2333940"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812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375" y="1052736"/>
            <a:ext cx="8229600" cy="4525963"/>
          </a:xfrm>
        </p:spPr>
        <p:txBody>
          <a:bodyPr/>
          <a:lstStyle/>
          <a:p>
            <a:pPr marL="0" indent="0" algn="ctr">
              <a:buNone/>
            </a:pPr>
            <a:r>
              <a:rPr lang="en-NZ" b="1" dirty="0"/>
              <a:t>Reflective practitioners not only ask questions routinely </a:t>
            </a:r>
            <a:r>
              <a:rPr lang="en-NZ" b="1" dirty="0" smtClean="0"/>
              <a:t>and deliberately</a:t>
            </a:r>
            <a:r>
              <a:rPr lang="en-NZ" b="1" dirty="0"/>
              <a:t>, but they also use the answers to these questions </a:t>
            </a:r>
            <a:r>
              <a:rPr lang="en-NZ" b="1" dirty="0" smtClean="0"/>
              <a:t>to guide </a:t>
            </a:r>
            <a:r>
              <a:rPr lang="en-NZ" b="1" dirty="0"/>
              <a:t>and change their instructional practices so they can </a:t>
            </a:r>
            <a:r>
              <a:rPr lang="en-NZ" b="1" dirty="0" smtClean="0"/>
              <a:t>be more </a:t>
            </a:r>
            <a:r>
              <a:rPr lang="en-NZ" b="1" dirty="0"/>
              <a:t>effective.</a:t>
            </a:r>
            <a:endParaRPr lang="en-NZ" dirty="0"/>
          </a:p>
        </p:txBody>
      </p:sp>
      <p:sp>
        <p:nvSpPr>
          <p:cNvPr id="2" name="AutoShape 2" descr="data:image/jpeg;base64,/9j/4AAQSkZJRgABAQAAAQABAAD/2wCEAAkGBhMSERUUExQWFRUVGB8YGRgYGRocGhccHBgaHB0YGhwZHCYeGBokGhsZHy8gIycpLCwsHR4xNjAqNSYrLCkBCQoKDgwOGg8PGiwkHyQsKSwsLCwsKSksLCkpLCksLCwsLCksKSksLCksLCwsKSwsKSwsLCksLCwpLCwsKSwsLP/AABEIALkBEQMBIgACEQEDEQH/xAAcAAACAgMBAQAAAAAAAAAAAAAFBgMEAQIHAAj/xABDEAABAgMFBQYEAwYFBAMBAAABAhEAAyEEBRIxQQZRYXGBEyIykaHwQrHB0RRS4QcVI2Jy8RYzgpKiQ1PC0jRzsiT/xAAaAQACAwEBAAAAAAAAAAAAAAACAwABBAUG/8QAJhEAAgICAgIDAQACAwAAAAAAAAECEQMhEjEEQRMiUWEycUKRsf/aAAwDAQACEQMRAD8AJJgVbU9nPStqGp+StNxB4wVEVL3kvLJ/L3umvpFoEuqUBrlAHa10ykzk1VIWJo5JLkdUuII3fPxS06kd0sQ5b9Gia1SMSCFaioziJFtaCaJgIBBcEODwIpEqYX9jpxNlSg+KQoyT/o8PmgpMHwYIElSYlQYgESJMQoty1RbltuijLMWZaxFEJ1GK8wx6126XKRjmLRLTliWoJS5yDmjxBZ7ZLmpxSlpmJ3oUFDzBMQhkxiMkxq8WWehSk2FMw2mSSpkWpSnpmsJmADE4p2jdIbYUps9UqZag5mLTKlTASkOolCkYyEhnxIcsNIF/0KKt0jdFqs7LSkmcrEQtK2ZXdKCS6e8nMUghZ7HLCQpEqUk5hkJDV4AHR4XLoMuVZscxSUrnKARiJBIS45mpVlwgzcd6yVIZM0FaVOtId3IALhQBAfpWEQv/AEh2aKhNxj0MExaZMuZMV3ZaEEqUcnC1Yq7305Rz27NnLTbR2ij2MtZCgk+IjMYh1/SGLbG9AZ8ixUIXhmrSRkwxJAqxBU6i4oU66HpMwBoNvdIqEVVsVbRsIEpIKyogUowB86/rC+q8plnVhU5SNHO+raimnOH6dtBJUShBMxQooIGIJ4KOQPWE3ae7lE9qgHCd4Yg8QYXJ7GpatBCXMCwlQqCQ3Mgt1z8ohVec2VOGFmOWLKrgmnKKVzTz2QqwSa8Cl835mGnZmxypqipkrIOEnxUYEgPQHiKh4rHLjIvL9oE927PTZqkhY7iQzhTgDRNanWGiTdUmU2FAcVBNS7NmdWixICUJCUpZKaUFIjWQSS78KfKNHFJ2ZXJtUbBY4RoS43PFeZOZ+HrEcmccyHO4dK8YhVEi5FTSn9qwCvezJSgjATV6ZkvkN9IYZk7XLn70iushi9R6ViNegounZzm2BiThYAuz6DRznAm2lgxYMAPfGOjXjY048SQEqJDnAneBqCG06vCdf+zq509cyVKXVW4YcOEBwxpUHjWMzx12alm/gl26ZWK771Acy3WDu0Gzs+UgLKGQkVLjMlsorXQCoFMw9wYcIy0OI9SfSGQSfQLyNboFdoPzI/3frHoav3ZKj0N4hfOxvCo2LGh1ziIGNgYMwgy7u4tcskO711avqn5NBFE5ByIJ4VgfbJR7RK0gP8QcZp5toW6DhBPHuiEYJuWZ2VtnS/hnIExI/mQcKv8AiUeUM6DCjfquymSJ/wD25gxf0LBQryCgekFV7UyRRGKYr8oBT1JUAG84lolNh0GNwYQLbe9vnECWQhKj3ezAemmIuTmKhhEdh2ivCSCZifxCXY4hhY7sSE010OkDzQXxyOkIVE8tcJtm2lmzljsUBIbvKmOSDuwpIfmTugjLn2uUQtS0TkZqSEYFAa4SCQdaEdYp5Ip0WsUmrEbba851ptkwJClIkqEtIGScxiPNT15DdBzZ/Z5MvDNC1pnNVSSAOTN3hwLwu3VMC7TPmlRT/EJKSohwpRIBS9dBzENibQlQx9qUpT3lJ38BXIwjI/wfjgqtjXZLQVS0qUz1BbJwWcPlyiZ453Zb+tik4UDCgOU0dRetXfy0rnFmw7V2qUoi0S04QKVZT5iuRHCkNjkVUxMsb7Q+Qj7Q7QpstsdKO1mKkpSUJOSkLXhxZlIZR0JjW9r2TLsqrTiK5qyySTRJOWFOgDem+BexN1uozF95ay+JRxKJepJNXO+KeTQSxO6PWXaBciaqfabOVlZzeqRolIIZm3kPXfBHaU2ecJdokFphALpSRQihVRkkGlWOkNV42BC5ZSUg01aObLayTJiFqVgUkqlgEhJWN4BY0r0hblbHcaRpeFpXaLdLWXJKEpIBqQmWxA3AkE9YetmbvOMq7My0GmEqUp+NXA6E9ITbttSQZM4sF4jR6kOqgGtIa7VfilKR2UzAdwS5UDuAqekEiRjoJTLgmP8Aw5xQg5gBJP8AyBje9JKE2daakYTU1JLZ+cUDfKUrTLC1qnKDlKwyinJ2GQB37zEt4W4CUtRyQMXkHgZdBpA2RYQJLAAYnDnMl2JI8ou7E2xeYlhCCSTk6vI7/SKEi9RNkgpLqJwgOMQ7pLUpiNK9IO3MtH4cKRjBbNSSCGAJwgnJ927hW8WNxbYjLNS6GSZNWzBkinX7R4EtU13cIC/vTE5xE0o7BIqWfVsq8K5PEyrwYsXoW45trkPtGkVTCHiB4e9IglnDicgt9/0ZorWm+QlwnLnUlq89Nd7xStFtKwAW3nVuW/rANpBKLYbl25K6DMNqK+6e6RrZ+6ovUfqfo0B7LMCSKAEioZmcZ5ZvBKzLJz0d/p1rEBZvb5KVMe6WLilRx/tAm7ECTLUkzPjUQ/ibR3NdB5RcvBQCQ9XLNvr8tTw5QMTYFdp2gGIlGEg1FFEhgNa67hAZOi0DbylT7RIZUl0rpUpACqsT3qsR5xzi7bu7Wbgq5UxIZgBVR3/3Edtk2M9mlJGrlL5Gp9Ka6mEAXCLPabQvChOJTJCDQJYHcMJNHhWNJPghjk6sof4Vl71f7h/6x6L/AO9Ze8/7Y9GrjH8FfIxgxRs8UkrD1xU3mkTLtKUpxEhs3ghbPWyWcCinxM45jTrlFe77WVS3qSC27iDluPpCTeu2k5aymUrCk0DDvHi7x657ztCH7wLnJbkvozVGfQQLkkGkxuvOc02Q4q6iAS4Cgl9P5cUDrqPbzSpbkrcmumgG4AMIgvdalypaggoMtRUzDDVJSQCObxZ2QUe1qKYS2+pEJnT2hsLWh1siQgAITlo7EPnpFmctCkd5sJzDfbWKtqsUuYQS4U9MJPnnEVptcohMsrwqxskEEV/1CsB0h+2BbXZkyVY0B0Eh0qKgA+/XDTOvWCePCjDNMtLEKw4jhr8IUakVzIH0ihtRLXLsy1zFhbqAAG4kbgH8vOBsu8baqUky5aFy+zHeMwJJYEHPxENlV31eBcbLT2L+1thMi1JUWSVjEMNQCCxZ+afMxj8eQnDMBBcOdCOkX78k9rMQVkKXLTh3AqVU8wG5H5C/3DMWV1cpICg9QpRYDhXTgYYo2lYmUqbodLm2hlFPdKCpKXHeYmrMxAL9IxfX/wDRIWUp7yK5KzFW7yQd48oUkbJTDLVMAoggsXBbQjiSzRcsm1M6VKMmYVEZBSqlBL0JPiB03QqWP8GKf6BbwdVklBySmaSXPwsWYb+8YZ7PMKEIP8UyyGAlEAk0FSSPnA2TLlGWCpwhRAG8BWtcwM4M7P3qqQlSRVO9wQK+pyLDj0l3REkmF5lnmrszKdTKqlRPeSzhyONIV7+uVfYGYqUJTqThQCTrxSN7ZCDEm22qdj/DrWqUTmLOVGlXKlEBRcGrNQRGLaqdNlyS6XWKL/lDmrlxQ6nNoF3HYx0yDZ2+wiyITgHcJGJSVEOSWBwglIO80y3xYTZxOJlrR/FH8RKUlaCASe6Fd1Ta55OIu3tYTZv4kuXilP2akgM4AoXAbMKFdYTrdfE2ZNK0fwUpHcSDR9Cd5Z8xDsEllg59UJnLg0jod2XeiTLUezTLKvExdSv6lEkk8zFK1LxSlJTXFQcawo2a/ZqyBNXiGTaGG3ZcpnqcqDIqRkfLOsJyy/ehkaJVbPn8EJkyXhWFKxLFFIQxCVdypLsxqzjpaxYZSWJIQmqlCpfMqrmX9vE23d7GXZkygwVPVWrYZaa/PCH/AKt0LtnvTtAiXiBJNamrlnPIPzjb4njSfj/N6bf/AF+mLLli8vx+wtLtclVCt1ENnw9mLWANRQp1hVve4ZwUMJl4Tkrsyo6/zUr94K3ZYlplLKy7GlDqBxNHhdm5RfTL8+85UuqlJxZCvyGkeTeCV0SPFkX3+xWFiZYZoIUnsyd60BR/pBJppkzwasN3zGBUU50ZJSOgJ9fSBZaTCQScyRlx3D5ZPw87su0EyqUJb36wO/6hBqSaZng3mfWJanCkPXPVx7LRadqzLNUyrtXeKQiXKUoDG6S4cAM7mnDeOrxm7L6EtIK5hIOTsTQDRP16Qg3xtHNFongMUFawQqpSHIZ/hYd1uEaSL1HcUCSSR3WrQvmWcUaBknL0HLHwSdnVF7QoCyjvOnOlBR/lpCFtPeRL75hy4Plyi7PvWSAapM1ZBU5qBnRy2bwt3mVTFk4SU5Dlz4wWGKT12Jm30yL8Mv8Al8z/AOsejTAOPn+kehlT/QPqPaPTc0CNqhjkiXljUlINaEqAc7wM2gRatppqQDQcAKnzyEBLZfs2YXKjm44N8jDJPRUTs9xyJMiWJctOBIGmZ0xKOZJ3mL0zs5niSlXMA5cSHjicrbC1BQJmEgaEBssqQYs/7RZ6c0IUH45eefH0jM0zTyR021XLImAgpAB0Dj5UgeNlUIIVKLKB1OYZiKQIu7b6VNSHdCjocvOL/wDidHCAdIJWy3OskwmpVL3KSQ+dRUEMeh4iI7wsSygYJigoVdbLHVJRUclCNJe06D/cRML3lLDEHo4+UUmqD+wo7XW4mWE4nAqdMW9g51IyinZ77nWaQjFZ0TpbOlae8kPWtKZ7m4wTv3YUWpXaSZp3JCi+ENUBmd1VOR03RFcey1osSgZ6ZUyzrUAop8csn4iCA6XJc1FHo9Qm+MbKv7A25LOLRaKlwBiNdcWXp5R0Sw2KRLUtQwYlrK1VBIUd26EXZy58FqtSaHLs1P3VDEo0bgUgjpDVZbpnFZXNUkYSMIRLCcqnvYiVPyGsNu9lJaDSrbLCsCXKm8KRkBk+QAhA2tsqE2grSA6xUFsxvBcVccNa1hp2qMhCVTFTMK2AGFSqkijhC0mmefnCXbrSlSZfeDtiZnJJIUDXTMtrRzFruypdUToXgkvLONcsGXhOLunvELS4wrSEpwFCg/eBfuwv261zUMU4ghksolLlkipALAuXAZiCkNQwetGNYHZlCXNQQO6FEnNRAKqaZMatC9a7MtbkqUU4qFRqoqeqUg7qQyqEjBdO1KiMKSEUqFB6gAanWpfRzueJrPaSq1BSnKJIdRLYiTlTIHKgyr1SVyFA0cEc39/WkO923Iv8NLXMZBNQKtXLhuoM3gG/YadqiteltK5sxWJWFZfBiOEBgAMLto/MmB8yyA92gDMefFq5tB43UUhf5s8jVtAejgHTWjRgXae+QKghPNIz59zu8DABAizXdiD4XD7si7NxOVOUFLLs/MQoTJRUFJU4KWNAxatCfTLOD0i7AJgLApU4I0FXGJqUJNSMgzQVlJA1ckYXOoBNGybhzimrJ0Im0s+ZMX261lZmHDXJGGmBIFAkN5k55wIsFvwTk8DXyhx2qu8GSopHhrQl3S4NONefrHOpU8ZnM16R6jwsyy+L8b9aOPmx/Hm+Rf7H6yX5iUlIUwJqTkgak/p+oZkolplsFJL6khucc8/CkyErlAY6iuSn+E74gsk9Us4TZpsxVGFVAf0ioPvKPN7TaPQfJy2Os28EoJBAUh2Cxk/n6xtJvF1AaQsybxn2l0dkJcsOFFWLFpQDf1LdIJWWxlOHvGkBNtINZLCd42rAApJcv4Twzrpr5xbuy0lQKzQDLKhJy9Rw9YFWhQOdW+f00i1YUmb3Fnu5YUuKHOuZpARlxEShyOa7Upl/j5yUeDtA1X8SUksT8OJwNwbdFuXZGQO8QGowYjrWNb/uuVZ7SuUhQWE0xA1HdDAnLEnLp5V7QtawWWxo2lM/lTrGl3Sox75Oy9Z5AUgqKcRLsTuFBxDs8aWezA5YpZG5XsxYCEiWlOMAUGeo4gxulBAzKuLjyEZ2xpF2Cv8AuTPM/ePRLiG4+Q+8eiuTJSFmdMMwls9fegiOXIGZLPlHlLZgDrWLtiuObO8AJD7nA+8a26ASb0ikE7wXfKCJu4KFFVAqCajh73iH+49hx2JTMBc1xEJGTFgM2Nc3iz/gJCagsTk9WzyyhTnQ6OJs5tY0FIqHDHyg7cATMxSJwxSZgxJV8ctTBlJJD5CoyLMRWK1/XQuUshShwZ/R4rXHNZYDgO7VAFK5n28LyrnC12RLjKhns1sstmnCTaBKnIburSKJLkYZic0ryJAcVzzhkXYbtWntCgJAD/w5kxD65IUHMKM2xSSVdskir4k0U+RTUGvMM7uIgsrA91LoTyFXcOWqp9APo4+NL5FtB5XwOg2OYJqXlSkSpQq8xSgpjQKCQag8SN8YVbpUosmcjGwDhbioBFFLLBq5mEi22+ae6nxNrwGqQyX4l/PKpPmWhKJa+0IC3BcIIoSQcKgR8Rrn5CNbUOjPymw9abSe0xpKFs7GWamr5O1ARV34RctW0UsyCqcDg8JDtUlgCXDV3mF4Lm9nhUwqS7DECTWuVHyI+kRWW+lSZjTWXLIZRIzzzFXNeRp4YCUF6GRyP2evm22c9mlAlZ4iUzBMZge6SHHTP0hamW8rmPvqW3O+F92VecNG092Il2crlyEJQ6T2iSciqjDFQEkCgypAPZ27UzphxZBnG9+MBaRck26Lt3tiClDEkUSka+edSM9xNDWLikBw7AJcBID4AGZgSConPEzU0hpsuzUoHHqxwihAJyJDMTrGn+EUoQAlZ3k1ru8s+bQfPRXxipd12iZPUlTOT4X+BJBJIZmdhzfhDfbr7QAmUO8oqSWDBgG7xNc2NPYBWqzKkIMweIFqHNP9vnugVs7O7W0YviIduX2hTlYXGh2mSwA7FiKniw39ajdnGklZcuKFyOAKWL/PqettVnUZagc9Ov8AeI5Vn7qCaFJIPFzF7Lo9IJOMcX+vIF/dY2FKvmG4AVp8ox26EKJAJxMabwflnF6StKhVIBbJ384W02FVC3b7ZiSpiXOKnEFum+lWMc4XZyhSgdC3QZelY6Pb7tVLmlLnCSFAvocx0UIVturMUT0KZhMRQAMnuqUKMGLApd61HCNGDNOFxQjLiUly/DOyN7pKlSJh8YJQeOZTzzPQwyps8xJIxOMnDuefvSOUKmFKgXYiozemsN8jaOcJKC7kpBqPtFZNOxmGeqHAlMtNabm/SBMy9cSsEup1I0/X7wA/FTZxqSRkaUDwZs9lCAyRzO+EvY5bL1nSSw9/qePsz3/foskgFP8AnzO7LH5d8w1yGnFulaZeMuRLVMXn8KdVqbwj6nIAPpCPbrcufMM2ZVRbIMABkANAK+zB44W7YGWfFUuyNCdS5JqTqXzJ3kmpMTJV795RADwjcLjUjEyaXMbKny6xfl3skBlJA4jhzMCQuJO1pz9ftAyipdkToJfvSXvT5iMwH7XnGYX8US+TCuyey6J6StamDsw+cdIuiyyrOnDLAA9eMcxuC3qkr7M0fL7Q2y5qmDqaFSNeJpIcheaQIrrta1nLlACz28N4ngdf9+zvBKOAHUZ+eg6QLV9jrS2MF77OiallnOoINQecIStnZsi2S0ABTlw9UkEgFxqKwT2fsU6YsImTzU0SjvEjeSfDR/KHa+7EEpQEeJPhJ3tRznw84p/TroGlLYn7SScMxaTRKMJchsOMhIJfId4UrmI9KKZKUhTlVS1GAc/8ndzv1YQPv60zEzilRSSspKiC4ZLKThILNRJ8smMDLzvVZNDQO2e8mu+phuOlH6mae5DIi1omTAkJNSz9M+veh9/cUsygggUFC2TezHL9iUmZaUahNT75x1lM2Cu2Elo51tTdC5FQl05ONGhOm2snunT37+kd0npCgQoODnCHtJ+z8qJXZ2BzwEsOh0gW2uy3H8FCVeClIEorOB2Y5B/rkYN7LWTspRm0x9oUEci3oYAXRY0m1Ik2hJCFLCJiXYh3ao/mI6E746LZLMJS5qVICZaphwhRHeFGLO/ThuhbaugokNn2iGIJUkB9UrBHkfpF+0XmkByS3AwHXsmDMJwS0B3xAs4LZB6aRbvm4P4csJLs4L0fjUiGMJf0E3pfgUk4Ud2viUCTo9NIXtmu7aN7JJDbiXb0g5/h4JSVKSAGzCn4Uaghbuy8wi2ILd3HhPI90epiqKfqxm/e09UwBEtQB+JSyw0qGLQ2XPKVMlqKswW9+cbSLDLUAdM2gjd9rlywoKIHB/KC0SmK14XRNKgy1oDvQPUHXeMqaxfuHZ7AASqZQAOo57yXzMGReSCXQoLHxNmmvukbTrWAHiaolFK97KJikpavNo5z+0O1BVpTKBcSEBBqfGSVEbgWwu24DSjBtntHOky0mSrAqYsjEwJACTk9AXI9Y54tycSlEk6kkkvmSTUk5vvi8avYrJKlxKq0e/fukMd2XZilSyTQiAKku8Mmz1tQZYQpQSUby3d313faLyLRWJq9hWzWYJGECjxZtFqRKTjXQaDVR3JGpgVbNo5SA0vvqGRrhfjkT08xC7brcuarEsklmA0A3AafpARxt9jpZVHSNrwvFc5eJVGolIyAfIfXeeQiERoEtGSpo0JUY229s3VGiltuEbFVIgUtzrUxZRKlXl/ePBfXONFlo1JoYhCVzwj0Qvyj0QhNOmqBCjQP5dYP2ZP4tIU4BT4wc24DKrfPdFWZZMcpvbisUrotCpMwKTyI3jURmjsddMO2GwlDJGIl3xK+TZND9Y7ulz5SR2YJTmTyhRmW5xiSn0qDxHlEv+I5kqWAlWEgNRCip9TSBtM0qkMk+ypspKkyglg5II1f7QBn7UrmrDAAPAuTtAvszLQgkzDWZMJKq0LJ3tqaClI2mWQSin8xZt8Bk6CsHXrZAJsxKX/hoSUF6t3XBfxUcVgJMc6/fOC98KJtKjkCG5gN9XiO5bP203D18obF6MzVsZ9hLMJEszFJdSstGDQxnaMOzDniBaBCrgKkB1LYfDLbL/V9Iks2zJJYIWEjWYpz5ZnrFbHJBmferS8QhfF9KUrKYs8EqIFWyTQV6w4S7uT2WBnAb+8UkXJL/OviHYRTT9lrfQi7UWQjsrQUlCsQFQQ7VGYct94ZbQpCqgsSHdnbzivt5IBkoSkii0twz9TlFObamdGbJSzUy/WFuXEvhYRtdr7FCVFSUqolIUHClMSKcvpG6LWZqMayUkirVAalKjdAG+1pMmShYovEonqAH9YnsUkJsqEhRIANXcnvHXr6RfO0VxLs1SJcqYvtCtkHuMA/DVo5jabMUKD5s/Hf5x0602Yfhi4BcaauofN4uXXsmiZKKp6UrJqzMOhbMb4W8yjtguNg7Zy9VFCcaSnJwae3EWrUZRmFSRiUrvFKXJA3kCK95z0SSGDITTiH1fMs0Cb6uNM1QmIJBbCSksFJOh9tvhmLJzQY0jaezyDgmPLWQM8NXyyNBnnGZlox5b8mhTujZtCVJKk0Bxd418h9YarVPTLQVnIaaknIDeSYLI6RdNdijt3KUUy1pLolqwLA0WtIUknTJJ8xvhVSrdHSb02bnTrAtCQntlzBPKTR2dpYLsDhIDndo7jm8+SqWooWkoWnMKDKHAg1i/Gyqaa/GZcyakYIjQp195Rs8bJEahJqExkxsBGSIso1aPKS4j0RrKhl5RCGomM43VH2jSWt1DcBWMT7Q6aUIq0QSju1z+0UQnxvwjYL4aRpGVGLIYwcfnHoxiT7/vHoog0XRdc2eCR3Uaq38E7zvrDNd10okjuCpzV8R66DgGhgsV3pkyUS0pcJHBzxPEmKk6Qku2YzBoR0+scPN5Dm2l0bIwrsAzbvUFHAWB0rn00jEyQs1GEHUaHk3hPOkX5g0MQFYSHKhTp1hKySjtMbQEnWgoLiUQrjr11jWyTSuYFTFjED4QCSK1DNygtaLapfdlgh81mgH9IzJ505xJd1gCG7jgfzesaJZ3WykhVvqYe1VUvUBufyjbZe8E9uhJopTh9Hz+UY2kUntltlw0oN8BbKlQWgoLKBccCC9Y6EKcUzPdSOxybySgZOYwq+FTSEI6nhmR5CF6w3gicgGoOo3fpFa0WaclYVKmKABqnePm/WJzt0aX0NY2qKCQJZbiYFXjfSThxLInHJKaltHTmOZirItSaqWlTvkVlutevpGlksY7VU9beFhQMlIdkjfn1gZuuy0qK9+2siXLx5rWCa5AV8nbzgLaL6A76WJU5IIy3fM5RBeV4rXPUopZLYUg6AAnz96QEX76QCxqW2OxTaTaHlM0T7MgrDd3ukcz4d+7pFqxYZMkIJDZNnnp8/OG3Z+4ULu2RJWKiWlQI+EqdTjzyjlu0M+bZ7VMl4i6DhcfMbnBfrGPB95SinoqrZ0S6yif3QoAAV4MX86Qwqt0sJCEEFhprxjlewqVTZywpynulQc17x3dY6vKlISkpRLKRx16msLzJxnSYuSSYs3ndyJqVA5HXjCzYbSZI7Kdmnun6HiCIab0sMxUxR7RQRuT3WyzI7xLg6tAi13RLcEpfDnqQBrx1NXi8GVY9PYLRmRPl54g3Aj+8ELPJC1CYrwoPcSd7eI+6RXlXSgVxOCAaU09Ry3xckp7RgiiBmR8k+lYHPnclSCQYsaypWvN9d3T6RZ2g2Ms1vSntgpMxIwpmIZKwKs+i0Akljk5ycxLc9jyLUSKfT3pWDSPfCAwXF2gclPR89bUbOqsVpXZ1Kx4QCleEpCwUguAXdnYsTUGBifenzj6Jv3Z+RbJfY2hLjNKwwXLO9JILGmRcHUGOQXl+zW2yp65ctHaoAKkzAUpxp3YVEHHvSNecdvDmU1vsxyxtdCyI9hjHab6NmDQg7jq43RntvP0jSKMYI0KeEZMz19/SIpmtYhCpPI1DcY0lkNT2OcSTZfv30iCWpiYossA+/OMhTiNEqj0Qoz2PD0EYjPbcY9EJs71MXhoQ6T5pP1TEc6xuMSTUCnD3qII/hgS5iJVmwAkV6n5R5d/p0UAZkoTBkEqq4B479R6xXl3YoqCQ3M5AcYJ2ixpK8QASvfl/uAofnxjaWQkkfSNXj4XkfJ9FN0YkXPKAq6zvfCMtAI9aLolLSpAdGIM6VFxxFaGLM2cEorQdR66RSFqQE0lqWAAT3VKo1C5jp/FBdIFHP9qdnexBVKZScZfRQf5h+tesAZstSC2RFf7OH0yMdBt94yCnCtGZdsGE55uQB50gTtNLSoGUzqlgzMZDKEsJ7zj/awrrXUh8lOkDKANuomYO4cMxOQyBH5T1gxY72UDhmo4HeIWbOsypiVcdMj7ENi5yJuFwxyxjXOnHnCcknilvphw+yJ1W2QKuPrFCy3p+LnCWgESkVUdVHhwDU39IFbR2fAAULxJIrvBHIZH6RcuOyTZEsYSEqmVJIBIatAd9A5HlmZlnyxWn2Er5UEtpbF2dlmF6FSRlqSMzvoY5+hGIgb2HmR94b9pjNNmBmLKyqYwDAAAJOQFM2hduORitclJyMxA/5CK8RNYru+zT/AMTudkmKRKQigJZNAaJSkZua5eZ4RxzbpT2+ed6//FP1jtUtaVrzDswq4bXgNPKOJbYKe3WhjQTVAecZ/EhKOVqX4FEO/sunNaClnx6/lwufrHUVpxUUock6dY5v+yuzAmYonL1fju7ppr0jpTACg9/rE8l/dmV9sqWhKRSg+lKP73wJttkY0zfLrxg7Mk0fPe6alwONA7+cQMlnORyBzzNOGbRka2XYtIshBwuW3Bq8tQOAhiuu7HbJmyHDT9OG6M2eypHeVTy4n7wRs6ylFWBy5FwH46+UXV9lWXZUtgA0QTr3SF4EgrXuTpz/AC84jtk1SUFMtgtQZObB37xo7DP+8B588WfJMxb1MwJJMwtUkjI8KNoGjRjjydJ0UHhOLMWSSHOrfQ8uPCAW11tUhCJqDiCThJTShyo5+JvPyor2lIBeTNZs8Cj8h6RHMvNE1OFYbFVlAjWhYh8x5xtjgS2pEVpnPdt7IEzkTUpCPxCStQH5wplFtHBSTTNzqYXlGOjbfXEldlRNTRUkKLZukgFQq9RhxPwOUc1Kt56xvg9GTLGpEqTXNq5+r/ONCffvItGi5wHGIlTTX28GKMTCev19/OIMTGNpk6IEmKIWAff1jYK9j3viJJ4RuATEJRvhO8e+kejDjd6R6IQ76qzGaakhIyYsY0VdxQ6kTFAAOcRxCkX7JPlqS6aj56wLv62qShgAkKo2aiNeQ06x5yMHKaj7N96srzLZiIJNYzKnVcB4WJ9vUkYnDDfGLHtYCaZjQ68fOO6oqKoVysaZ94TAoBCFq5JLZE1Vkmm9op2u9bUCB2ShVhUFzyBJPlFWz3laZrJQAArImg6as3IQ0XXcvZnGuYVrGtcKaZAGj8S8Y8/lRgqXY+EbKd0bOrUROnuF6DQDcoHMOWrAbaqyBC+0T/2yMLGgB7yRuAxGhyBh4QBorEdzgjfkKCFralgcamwoU50GFYIX5AAxzIZXy5DJRXRzizqSuXlRLADUb+Ydzwg3dVtQUYQaijHOmTb6CKCJQs84jCSlyhQ11wqrSC91XWJswugFJLuRUPkXzPWN2ZrJD/wTBUyawbMfipgKyUyUF2FCtW4E/CBmfsYbjcshvAHZncu0aGzmWjuB204QLRf+YNDly5xohiiopNFN70Y2l2WM+UlElQThJLLcu43jI+cIf+GbTImhSkAkF3SQQ/oY6Gb8dHdI+sVZtqChU/WDSjDURsJutle4rTNlSjPmuAVCWAdxdzwdm8+Ec+vqZjtU5Y+Kas+aj9DHQJiROs82SFAKxJKNWUKno1IEI/Z4SoqmTWBqcIbnUvAY7t3+jVkinbJNgZHZqC8gUlI4nEC55BPrHRBMpQsaEa6vUfXlAi4rnlSJYShIIDkFXeNc6nLpBZMtKi+R4ZafYQjLgnJ2hEppt0RzrUVAIo7VrucAjhl6RIguWGQBrv4v5ONwMD5U7ApRXoCN7kNm8Wpc1g9U4qilK16EF86Rh977Ibz5kwLSxBT8Tviyo2hqzhnrwrmbNwgD+bfRqHqzZiK0uY4dwHrlm/yGUYt9owhJOQId+R0Hdff6axTdkRNLtq1zipJICEAAP3VKUapJapZNK6ucoitdpmhiJZVwSpP1IeLl12ZXZ4SQQrvU8QCtaCgy3/SILZdSkF0TW4KGLTgx9Mt8bfGyxh/kVRFaLbOApKW45EZcDFVd4ggBdCfhWCHcZMRnWKF4XtOluFIZtQadHZ4qStqBMJRiQo5FCm8mMdBZYy6ZSjQWtqk4EOkYcQBSWINa03M8Iw/Z0ldpnSUTjLMvvoSpOJ5avD8QZQOJJd3YGGGZPUlaRTCC7bgNOUVLNewXeOIKPdHZlmYkBbv+ZifQGLT2BNJ1YGvL9l8yVKXMTPEwoSVlAlkFQFSB3i5bSEw2PJlU9+cdzFqehqFBju91ji0yWEkpqcCinyJH0eDhKxWaCj0VPwtan7eUeXIozRYMYKaDOGiCmZYdi45xKlgwAiVaAQxH6REApLAV566+cQht5+UeiP8AeB/KPWPRCHY9lrzQJBMwhDKKanxbm3kjSB99Xh2iyo5CgG4QFNoAUkkvhdtA5DOxLk8eMV7ZbnpGSOFRm5joyuNFO87XippGmzkvtLQlDeOn1+UVLUuL+yE4S7VLmKBISpupBA9CYKabTou67OsbPWXskBKkF9OAH0gum0oVQDEcqVANdcsve+OXPQtIOJhuH1+cWQsABmYbsmeuXrHn5XezbAjWKUKm1wgBubdP1he2ntBKAMJCfnzO+GIAhRJc1LDTy195wC2tmKXJwtVx65dIUlb/AKMkKNtuRSyUochYYVqKUc8N8HbrT2KJaVlJUkd9QyJarcIsymlob4mqenyiibOJvdOusdnBjaScuzNJq9BRd+ytC/SAV/S5U7vAMrfviWdsypI7qoD2u6rQjQEczGqwNA6bIV8KiI1RZJiv+ooeX2jK5yxmn1/SKlovtaAWTUQXZVhrYm04TOCi5Cmc8v19YY515o1VFOxXBLVZUPSYRiKhmSanLThAufchBq56mLTonYw2a+kJBALkxdum1qmLDPhGZanTfCxYbCE6PDBYbb2YyhbfJhVoLWtKQXUDX20DbVaAwCHYjLPX5UMXDbxM8ObcqwKEsu75D5DX3rwjnZ4VO0Eui3dyCS7gNoSTv0dznp6M0V7WELXgUQEkiu7N2YcMuedItS1pSCQxo5NK0ZvdaNAewXb+KtSQ7IR3zWpY0SNzn0eExjbJdDnY5SMCSDg4ln11bugvuHSJZlzIKVBIwLbxeIg8zUim/J4sSpTaAnfwBYnmD6GNjMCWLOTonUuB75RcVWyWK9unTJNJqMaBXGEqKW1J/LxeA9v21stnQ2AJCk91IS2IZUYMRpoIc7fJCkvPqkZSwxB4HLFvjin7T0kWxIIA/hJIAyGJSzzjf4+aU5cWDN0rNZm2ktRbCpLmqixbyr84ozr0MiaVSypP9WE1zphJ0IrR3yoYX3jBHv7RvUUZnNsP2W/cMztFzJk1YYhyoJBahILUB0EDJk53OpqfrFRC/pGcRi0gW2ywJ1X984z2p9/OK2IxuFQVgkpXRowVOBvHv6xbumxCYplCgBJYtuA9YL2a75aHKQXzcl25RVkF7BM/Kr/aY9DR+I5+Z+8YiWUQYkJNHWdVAM3AO3Dg0RzJkeVrzjCM+n0i5bJF0VFOosKxYQMIFTQ4uoq7b4kHh6Rqcj70ECkFJ2zs1muwY8R8OgfPKDCEAeWVcPSjDd84Do/y5f8AT/4wUs/iVzHyjzUn9jowNlCp8q8SOhD74BXpbgSychr091z+pe0/F/R9IUF/eH+LjUptv0FN0iWYtwYEC0KQXBqD5QVRn0gRaPEuOsjMyx++FKzJijar3PE9CflFiVpFqb4ehiFirarefyn0j1yWPtyolBWUkMkGhff7aJry+31gr+zz/r80fNUBl/w0XFXI3u9FpWlkpcCmdBBBN22lXiKB1P2i7s/4Ff1ROr6iHVoAFfuqaGdaRyH3ME7JYxkS/wBY0n/aJbHnAewyadZRLAI1jddnC0kp8TedR9o9eeSY9d3hHMwqcFLTLWwNbJ4JyYjT6MeHOJ9mR/GJzp/5B8uEVr9/+Qrp8hF7Y7/OP9I+YjE4+kUN2LLTvAgnJwMJTzJDvG+IAZF9x3516avGlo/yV/6vmY3lZHkIW1Uq/gZVmSMa8SyyRkmn9jHB/wBo9vEy8rSRklQQKNRCQnzzjv1o/wAs+9I+b9qv/nWj/wC1f/6jd4kUptmfK9ArFwjwMe16R5OnL6GOiIPNGURhWcaq9+kQhInOr9IkCcqe+kaIzizZP8wf1D5CIQP3bYuzlsfEpiftFgpjC8/e6Nle/wDlAgkeLn5iMxDHohD/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4" name="AutoShape 4" descr="data:image/jpeg;base64,/9j/4AAQSkZJRgABAQAAAQABAAD/2wCEAAkGBhMSERUUExQWFRUVGB8YGRgYGRocGhccHBgaHB0YGhwZHCYeGBokGhsZHy8gIycpLCwsHR4xNjAqNSYrLCkBCQoKDgwOGg8PGiwkHyQsKSwsLCwsKSksLCkpLCksLCwsLCksKSksLCksLCwsKSwsKSwsLCksLCwpLCwsKSwsLP/AABEIALkBEQMBIgACEQEDEQH/xAAcAAACAgMBAQAAAAAAAAAAAAAFBgMEAQIHAAj/xABDEAABAgMFBQYEAwYFBAMBAAABAhEAAyEEBRIxQQZRYXGBEyIykaHwQrHB0RRS4QcVI2Jy8RYzgpKiQ1PC0jRzsiT/xAAaAQACAwEBAAAAAAAAAAAAAAACAwABBAUG/8QAJhEAAgICAgIDAQACAwAAAAAAAAECEQMhEjEEQRMiUWEycUKRsf/aAAwDAQACEQMRAD8AJJgVbU9nPStqGp+StNxB4wVEVL3kvLJ/L3umvpFoEuqUBrlAHa10ykzk1VIWJo5JLkdUuII3fPxS06kd0sQ5b9Gia1SMSCFaioziJFtaCaJgIBBcEODwIpEqYX9jpxNlSg+KQoyT/o8PmgpMHwYIElSYlQYgESJMQoty1RbltuijLMWZaxFEJ1GK8wx6126XKRjmLRLTliWoJS5yDmjxBZ7ZLmpxSlpmJ3oUFDzBMQhkxiMkxq8WWehSk2FMw2mSSpkWpSnpmsJmADE4p2jdIbYUps9UqZag5mLTKlTASkOolCkYyEhnxIcsNIF/0KKt0jdFqs7LSkmcrEQtK2ZXdKCS6e8nMUghZ7HLCQpEqUk5hkJDV4AHR4XLoMuVZscxSUrnKARiJBIS45mpVlwgzcd6yVIZM0FaVOtId3IALhQBAfpWEQv/AEh2aKhNxj0MExaZMuZMV3ZaEEqUcnC1Yq7305Rz27NnLTbR2ij2MtZCgk+IjMYh1/SGLbG9AZ8ixUIXhmrSRkwxJAqxBU6i4oU66HpMwBoNvdIqEVVsVbRsIEpIKyogUowB86/rC+q8plnVhU5SNHO+raimnOH6dtBJUShBMxQooIGIJ4KOQPWE3ae7lE9qgHCd4Yg8QYXJ7GpatBCXMCwlQqCQ3Mgt1z8ohVec2VOGFmOWLKrgmnKKVzTz2QqwSa8Cl835mGnZmxypqipkrIOEnxUYEgPQHiKh4rHLjIvL9oE927PTZqkhY7iQzhTgDRNanWGiTdUmU2FAcVBNS7NmdWixICUJCUpZKaUFIjWQSS78KfKNHFJ2ZXJtUbBY4RoS43PFeZOZ+HrEcmccyHO4dK8YhVEi5FTSn9qwCvezJSgjATV6ZkvkN9IYZk7XLn70iushi9R6ViNegounZzm2BiThYAuz6DRznAm2lgxYMAPfGOjXjY048SQEqJDnAneBqCG06vCdf+zq509cyVKXVW4YcOEBwxpUHjWMzx12alm/gl26ZWK771Acy3WDu0Gzs+UgLKGQkVLjMlsorXQCoFMw9wYcIy0OI9SfSGQSfQLyNboFdoPzI/3frHoav3ZKj0N4hfOxvCo2LGh1ziIGNgYMwgy7u4tcskO711avqn5NBFE5ByIJ4VgfbJR7RK0gP8QcZp5toW6DhBPHuiEYJuWZ2VtnS/hnIExI/mQcKv8AiUeUM6DCjfquymSJ/wD25gxf0LBQryCgekFV7UyRRGKYr8oBT1JUAG84lolNh0GNwYQLbe9vnECWQhKj3ezAemmIuTmKhhEdh2ivCSCZifxCXY4hhY7sSE010OkDzQXxyOkIVE8tcJtm2lmzljsUBIbvKmOSDuwpIfmTugjLn2uUQtS0TkZqSEYFAa4SCQdaEdYp5Ip0WsUmrEbba851ptkwJClIkqEtIGScxiPNT15DdBzZ/Z5MvDNC1pnNVSSAOTN3hwLwu3VMC7TPmlRT/EJKSohwpRIBS9dBzENibQlQx9qUpT3lJ38BXIwjI/wfjgqtjXZLQVS0qUz1BbJwWcPlyiZ453Zb+tik4UDCgOU0dRetXfy0rnFmw7V2qUoi0S04QKVZT5iuRHCkNjkVUxMsb7Q+Qj7Q7QpstsdKO1mKkpSUJOSkLXhxZlIZR0JjW9r2TLsqrTiK5qyySTRJOWFOgDem+BexN1uozF95ay+JRxKJepJNXO+KeTQSxO6PWXaBciaqfabOVlZzeqRolIIZm3kPXfBHaU2ecJdokFphALpSRQihVRkkGlWOkNV42BC5ZSUg01aObLayTJiFqVgUkqlgEhJWN4BY0r0hblbHcaRpeFpXaLdLWXJKEpIBqQmWxA3AkE9YetmbvOMq7My0GmEqUp+NXA6E9ITbttSQZM4sF4jR6kOqgGtIa7VfilKR2UzAdwS5UDuAqekEiRjoJTLgmP8Aw5xQg5gBJP8AyBje9JKE2daakYTU1JLZ+cUDfKUrTLC1qnKDlKwyinJ2GQB37zEt4W4CUtRyQMXkHgZdBpA2RYQJLAAYnDnMl2JI8ou7E2xeYlhCCSTk6vI7/SKEi9RNkgpLqJwgOMQ7pLUpiNK9IO3MtH4cKRjBbNSSCGAJwgnJ927hW8WNxbYjLNS6GSZNWzBkinX7R4EtU13cIC/vTE5xE0o7BIqWfVsq8K5PEyrwYsXoW45trkPtGkVTCHiB4e9IglnDicgt9/0ZorWm+QlwnLnUlq89Nd7xStFtKwAW3nVuW/rANpBKLYbl25K6DMNqK+6e6RrZ+6ovUfqfo0B7LMCSKAEioZmcZ5ZvBKzLJz0d/p1rEBZvb5KVMe6WLilRx/tAm7ECTLUkzPjUQ/ibR3NdB5RcvBQCQ9XLNvr8tTw5QMTYFdp2gGIlGEg1FFEhgNa67hAZOi0DbylT7RIZUl0rpUpACqsT3qsR5xzi7bu7Wbgq5UxIZgBVR3/3Edtk2M9mlJGrlL5Gp9Ka6mEAXCLPabQvChOJTJCDQJYHcMJNHhWNJPghjk6sof4Vl71f7h/6x6L/AO9Ze8/7Y9GrjH8FfIxgxRs8UkrD1xU3mkTLtKUpxEhs3ghbPWyWcCinxM45jTrlFe77WVS3qSC27iDluPpCTeu2k5aymUrCk0DDvHi7x657ztCH7wLnJbkvozVGfQQLkkGkxuvOc02Q4q6iAS4Cgl9P5cUDrqPbzSpbkrcmumgG4AMIgvdalypaggoMtRUzDDVJSQCObxZ2QUe1qKYS2+pEJnT2hsLWh1siQgAITlo7EPnpFmctCkd5sJzDfbWKtqsUuYQS4U9MJPnnEVptcohMsrwqxskEEV/1CsB0h+2BbXZkyVY0B0Eh0qKgA+/XDTOvWCePCjDNMtLEKw4jhr8IUakVzIH0ihtRLXLsy1zFhbqAAG4kbgH8vOBsu8baqUky5aFy+zHeMwJJYEHPxENlV31eBcbLT2L+1thMi1JUWSVjEMNQCCxZ+afMxj8eQnDMBBcOdCOkX78k9rMQVkKXLTh3AqVU8wG5H5C/3DMWV1cpICg9QpRYDhXTgYYo2lYmUqbodLm2hlFPdKCpKXHeYmrMxAL9IxfX/wDRIWUp7yK5KzFW7yQd48oUkbJTDLVMAoggsXBbQjiSzRcsm1M6VKMmYVEZBSqlBL0JPiB03QqWP8GKf6BbwdVklBySmaSXPwsWYb+8YZ7PMKEIP8UyyGAlEAk0FSSPnA2TLlGWCpwhRAG8BWtcwM4M7P3qqQlSRVO9wQK+pyLDj0l3REkmF5lnmrszKdTKqlRPeSzhyONIV7+uVfYGYqUJTqThQCTrxSN7ZCDEm22qdj/DrWqUTmLOVGlXKlEBRcGrNQRGLaqdNlyS6XWKL/lDmrlxQ6nNoF3HYx0yDZ2+wiyITgHcJGJSVEOSWBwglIO80y3xYTZxOJlrR/FH8RKUlaCASe6Fd1Ta55OIu3tYTZv4kuXilP2akgM4AoXAbMKFdYTrdfE2ZNK0fwUpHcSDR9Cd5Z8xDsEllg59UJnLg0jod2XeiTLUezTLKvExdSv6lEkk8zFK1LxSlJTXFQcawo2a/ZqyBNXiGTaGG3ZcpnqcqDIqRkfLOsJyy/ehkaJVbPn8EJkyXhWFKxLFFIQxCVdypLsxqzjpaxYZSWJIQmqlCpfMqrmX9vE23d7GXZkygwVPVWrYZaa/PCH/AKt0LtnvTtAiXiBJNamrlnPIPzjb4njSfj/N6bf/AF+mLLli8vx+wtLtclVCt1ENnw9mLWANRQp1hVve4ZwUMJl4Tkrsyo6/zUr94K3ZYlplLKy7GlDqBxNHhdm5RfTL8+85UuqlJxZCvyGkeTeCV0SPFkX3+xWFiZYZoIUnsyd60BR/pBJppkzwasN3zGBUU50ZJSOgJ9fSBZaTCQScyRlx3D5ZPw87su0EyqUJb36wO/6hBqSaZng3mfWJanCkPXPVx7LRadqzLNUyrtXeKQiXKUoDG6S4cAM7mnDeOrxm7L6EtIK5hIOTsTQDRP16Qg3xtHNFongMUFawQqpSHIZ/hYd1uEaSL1HcUCSSR3WrQvmWcUaBknL0HLHwSdnVF7QoCyjvOnOlBR/lpCFtPeRL75hy4Plyi7PvWSAapM1ZBU5qBnRy2bwt3mVTFk4SU5Dlz4wWGKT12Jm30yL8Mv8Al8z/AOsejTAOPn+kehlT/QPqPaPTc0CNqhjkiXljUlINaEqAc7wM2gRatppqQDQcAKnzyEBLZfs2YXKjm44N8jDJPRUTs9xyJMiWJctOBIGmZ0xKOZJ3mL0zs5niSlXMA5cSHjicrbC1BQJmEgaEBssqQYs/7RZ6c0IUH45eefH0jM0zTyR021XLImAgpAB0Dj5UgeNlUIIVKLKB1OYZiKQIu7b6VNSHdCjocvOL/wDidHCAdIJWy3OskwmpVL3KSQ+dRUEMeh4iI7wsSygYJigoVdbLHVJRUclCNJe06D/cRML3lLDEHo4+UUmqD+wo7XW4mWE4nAqdMW9g51IyinZ77nWaQjFZ0TpbOlae8kPWtKZ7m4wTv3YUWpXaSZp3JCi+ENUBmd1VOR03RFcey1osSgZ6ZUyzrUAop8csn4iCA6XJc1FHo9Qm+MbKv7A25LOLRaKlwBiNdcWXp5R0Sw2KRLUtQwYlrK1VBIUd26EXZy58FqtSaHLs1P3VDEo0bgUgjpDVZbpnFZXNUkYSMIRLCcqnvYiVPyGsNu9lJaDSrbLCsCXKm8KRkBk+QAhA2tsqE2grSA6xUFsxvBcVccNa1hp2qMhCVTFTMK2AGFSqkijhC0mmefnCXbrSlSZfeDtiZnJJIUDXTMtrRzFruypdUToXgkvLONcsGXhOLunvELS4wrSEpwFCg/eBfuwv261zUMU4ghksolLlkipALAuXAZiCkNQwetGNYHZlCXNQQO6FEnNRAKqaZMatC9a7MtbkqUU4qFRqoqeqUg7qQyqEjBdO1KiMKSEUqFB6gAanWpfRzueJrPaSq1BSnKJIdRLYiTlTIHKgyr1SVyFA0cEc39/WkO923Iv8NLXMZBNQKtXLhuoM3gG/YadqiteltK5sxWJWFZfBiOEBgAMLto/MmB8yyA92gDMefFq5tB43UUhf5s8jVtAejgHTWjRgXae+QKghPNIz59zu8DABAizXdiD4XD7si7NxOVOUFLLs/MQoTJRUFJU4KWNAxatCfTLOD0i7AJgLApU4I0FXGJqUJNSMgzQVlJA1ckYXOoBNGybhzimrJ0Im0s+ZMX261lZmHDXJGGmBIFAkN5k55wIsFvwTk8DXyhx2qu8GSopHhrQl3S4NONefrHOpU8ZnM16R6jwsyy+L8b9aOPmx/Hm+Rf7H6yX5iUlIUwJqTkgak/p+oZkolplsFJL6khucc8/CkyErlAY6iuSn+E74gsk9Us4TZpsxVGFVAf0ioPvKPN7TaPQfJy2Os28EoJBAUh2Cxk/n6xtJvF1AaQsybxn2l0dkJcsOFFWLFpQDf1LdIJWWxlOHvGkBNtINZLCd42rAApJcv4Twzrpr5xbuy0lQKzQDLKhJy9Rw9YFWhQOdW+f00i1YUmb3Fnu5YUuKHOuZpARlxEShyOa7Upl/j5yUeDtA1X8SUksT8OJwNwbdFuXZGQO8QGowYjrWNb/uuVZ7SuUhQWE0xA1HdDAnLEnLp5V7QtawWWxo2lM/lTrGl3Sox75Oy9Z5AUgqKcRLsTuFBxDs8aWezA5YpZG5XsxYCEiWlOMAUGeo4gxulBAzKuLjyEZ2xpF2Cv8AuTPM/ePRLiG4+Q+8eiuTJSFmdMMwls9fegiOXIGZLPlHlLZgDrWLtiuObO8AJD7nA+8a26ASb0ikE7wXfKCJu4KFFVAqCajh73iH+49hx2JTMBc1xEJGTFgM2Nc3iz/gJCagsTk9WzyyhTnQ6OJs5tY0FIqHDHyg7cATMxSJwxSZgxJV8ctTBlJJD5CoyLMRWK1/XQuUshShwZ/R4rXHNZYDgO7VAFK5n28LyrnC12RLjKhns1sstmnCTaBKnIburSKJLkYZic0ryJAcVzzhkXYbtWntCgJAD/w5kxD65IUHMKM2xSSVdskir4k0U+RTUGvMM7uIgsrA91LoTyFXcOWqp9APo4+NL5FtB5XwOg2OYJqXlSkSpQq8xSgpjQKCQag8SN8YVbpUosmcjGwDhbioBFFLLBq5mEi22+ae6nxNrwGqQyX4l/PKpPmWhKJa+0IC3BcIIoSQcKgR8Rrn5CNbUOjPymw9abSe0xpKFs7GWamr5O1ARV34RctW0UsyCqcDg8JDtUlgCXDV3mF4Lm9nhUwqS7DECTWuVHyI+kRWW+lSZjTWXLIZRIzzzFXNeRp4YCUF6GRyP2evm22c9mlAlZ4iUzBMZge6SHHTP0hamW8rmPvqW3O+F92VecNG092Il2crlyEJQ6T2iSciqjDFQEkCgypAPZ27UzphxZBnG9+MBaRck26Lt3tiClDEkUSka+edSM9xNDWLikBw7AJcBID4AGZgSConPEzU0hpsuzUoHHqxwihAJyJDMTrGn+EUoQAlZ3k1ru8s+bQfPRXxipd12iZPUlTOT4X+BJBJIZmdhzfhDfbr7QAmUO8oqSWDBgG7xNc2NPYBWqzKkIMweIFqHNP9vnugVs7O7W0YviIduX2hTlYXGh2mSwA7FiKniw39ajdnGklZcuKFyOAKWL/PqettVnUZagc9Ov8AeI5Vn7qCaFJIPFzF7Lo9IJOMcX+vIF/dY2FKvmG4AVp8ox26EKJAJxMabwflnF6StKhVIBbJ384W02FVC3b7ZiSpiXOKnEFum+lWMc4XZyhSgdC3QZelY6Pb7tVLmlLnCSFAvocx0UIVturMUT0KZhMRQAMnuqUKMGLApd61HCNGDNOFxQjLiUly/DOyN7pKlSJh8YJQeOZTzzPQwyps8xJIxOMnDuefvSOUKmFKgXYiozemsN8jaOcJKC7kpBqPtFZNOxmGeqHAlMtNabm/SBMy9cSsEup1I0/X7wA/FTZxqSRkaUDwZs9lCAyRzO+EvY5bL1nSSw9/qePsz3/foskgFP8AnzO7LH5d8w1yGnFulaZeMuRLVMXn8KdVqbwj6nIAPpCPbrcufMM2ZVRbIMABkANAK+zB44W7YGWfFUuyNCdS5JqTqXzJ3kmpMTJV795RADwjcLjUjEyaXMbKny6xfl3skBlJA4jhzMCQuJO1pz9ftAyipdkToJfvSXvT5iMwH7XnGYX8US+TCuyey6J6StamDsw+cdIuiyyrOnDLAA9eMcxuC3qkr7M0fL7Q2y5qmDqaFSNeJpIcheaQIrrta1nLlACz28N4ngdf9+zvBKOAHUZ+eg6QLV9jrS2MF77OiallnOoINQecIStnZsi2S0ABTlw9UkEgFxqKwT2fsU6YsImTzU0SjvEjeSfDR/KHa+7EEpQEeJPhJ3tRznw84p/TroGlLYn7SScMxaTRKMJchsOMhIJfId4UrmI9KKZKUhTlVS1GAc/8ndzv1YQPv60zEzilRSSspKiC4ZLKThILNRJ8smMDLzvVZNDQO2e8mu+phuOlH6mae5DIi1omTAkJNSz9M+veh9/cUsygggUFC2TezHL9iUmZaUahNT75x1lM2Cu2Elo51tTdC5FQl05ONGhOm2snunT37+kd0npCgQoODnCHtJ+z8qJXZ2BzwEsOh0gW2uy3H8FCVeClIEorOB2Y5B/rkYN7LWTspRm0x9oUEci3oYAXRY0m1Ik2hJCFLCJiXYh3ao/mI6E746LZLMJS5qVICZaphwhRHeFGLO/ThuhbaugokNn2iGIJUkB9UrBHkfpF+0XmkByS3AwHXsmDMJwS0B3xAs4LZB6aRbvm4P4csJLs4L0fjUiGMJf0E3pfgUk4Ud2viUCTo9NIXtmu7aN7JJDbiXb0g5/h4JSVKSAGzCn4Uaghbuy8wi2ILd3HhPI90epiqKfqxm/e09UwBEtQB+JSyw0qGLQ2XPKVMlqKswW9+cbSLDLUAdM2gjd9rlywoKIHB/KC0SmK14XRNKgy1oDvQPUHXeMqaxfuHZ7AASqZQAOo57yXzMGReSCXQoLHxNmmvukbTrWAHiaolFK97KJikpavNo5z+0O1BVpTKBcSEBBqfGSVEbgWwu24DSjBtntHOky0mSrAqYsjEwJACTk9AXI9Y54tycSlEk6kkkvmSTUk5vvi8avYrJKlxKq0e/fukMd2XZilSyTQiAKku8Mmz1tQZYQpQSUby3d313faLyLRWJq9hWzWYJGECjxZtFqRKTjXQaDVR3JGpgVbNo5SA0vvqGRrhfjkT08xC7brcuarEsklmA0A3AafpARxt9jpZVHSNrwvFc5eJVGolIyAfIfXeeQiERoEtGSpo0JUY229s3VGiltuEbFVIgUtzrUxZRKlXl/ePBfXONFlo1JoYhCVzwj0Qvyj0QhNOmqBCjQP5dYP2ZP4tIU4BT4wc24DKrfPdFWZZMcpvbisUrotCpMwKTyI3jURmjsddMO2GwlDJGIl3xK+TZND9Y7ulz5SR2YJTmTyhRmW5xiSn0qDxHlEv+I5kqWAlWEgNRCip9TSBtM0qkMk+ypspKkyglg5II1f7QBn7UrmrDAAPAuTtAvszLQgkzDWZMJKq0LJ3tqaClI2mWQSin8xZt8Bk6CsHXrZAJsxKX/hoSUF6t3XBfxUcVgJMc6/fOC98KJtKjkCG5gN9XiO5bP203D18obF6MzVsZ9hLMJEszFJdSstGDQxnaMOzDniBaBCrgKkB1LYfDLbL/V9Iks2zJJYIWEjWYpz5ZnrFbHJBmferS8QhfF9KUrKYs8EqIFWyTQV6w4S7uT2WBnAb+8UkXJL/OviHYRTT9lrfQi7UWQjsrQUlCsQFQQ7VGYct94ZbQpCqgsSHdnbzivt5IBkoSkii0twz9TlFObamdGbJSzUy/WFuXEvhYRtdr7FCVFSUqolIUHClMSKcvpG6LWZqMayUkirVAalKjdAG+1pMmShYovEonqAH9YnsUkJsqEhRIANXcnvHXr6RfO0VxLs1SJcqYvtCtkHuMA/DVo5jabMUKD5s/Hf5x0602Yfhi4BcaauofN4uXXsmiZKKp6UrJqzMOhbMb4W8yjtguNg7Zy9VFCcaSnJwae3EWrUZRmFSRiUrvFKXJA3kCK95z0SSGDITTiH1fMs0Cb6uNM1QmIJBbCSksFJOh9tvhmLJzQY0jaezyDgmPLWQM8NXyyNBnnGZlox5b8mhTujZtCVJKk0Bxd418h9YarVPTLQVnIaaknIDeSYLI6RdNdijt3KUUy1pLolqwLA0WtIUknTJJ8xvhVSrdHSb02bnTrAtCQntlzBPKTR2dpYLsDhIDndo7jm8+SqWooWkoWnMKDKHAg1i/Gyqaa/GZcyakYIjQp195Rs8bJEahJqExkxsBGSIso1aPKS4j0RrKhl5RCGomM43VH2jSWt1DcBWMT7Q6aUIq0QSju1z+0UQnxvwjYL4aRpGVGLIYwcfnHoxiT7/vHoog0XRdc2eCR3Uaq38E7zvrDNd10okjuCpzV8R66DgGhgsV3pkyUS0pcJHBzxPEmKk6Qku2YzBoR0+scPN5Dm2l0bIwrsAzbvUFHAWB0rn00jEyQs1GEHUaHk3hPOkX5g0MQFYSHKhTp1hKySjtMbQEnWgoLiUQrjr11jWyTSuYFTFjED4QCSK1DNygtaLapfdlgh81mgH9IzJ505xJd1gCG7jgfzesaJZ3WykhVvqYe1VUvUBufyjbZe8E9uhJopTh9Hz+UY2kUntltlw0oN8BbKlQWgoLKBccCC9Y6EKcUzPdSOxybySgZOYwq+FTSEI6nhmR5CF6w3gicgGoOo3fpFa0WaclYVKmKABqnePm/WJzt0aX0NY2qKCQJZbiYFXjfSThxLInHJKaltHTmOZirItSaqWlTvkVlutevpGlksY7VU9beFhQMlIdkjfn1gZuuy0qK9+2siXLx5rWCa5AV8nbzgLaL6A76WJU5IIy3fM5RBeV4rXPUopZLYUg6AAnz96QEX76QCxqW2OxTaTaHlM0T7MgrDd3ukcz4d+7pFqxYZMkIJDZNnnp8/OG3Z+4ULu2RJWKiWlQI+EqdTjzyjlu0M+bZ7VMl4i6DhcfMbnBfrGPB95SinoqrZ0S6yif3QoAAV4MX86Qwqt0sJCEEFhprxjlewqVTZywpynulQc17x3dY6vKlISkpRLKRx16msLzJxnSYuSSYs3ndyJqVA5HXjCzYbSZI7Kdmnun6HiCIab0sMxUxR7RQRuT3WyzI7xLg6tAi13RLcEpfDnqQBrx1NXi8GVY9PYLRmRPl54g3Aj+8ELPJC1CYrwoPcSd7eI+6RXlXSgVxOCAaU09Ry3xckp7RgiiBmR8k+lYHPnclSCQYsaypWvN9d3T6RZ2g2Ms1vSntgpMxIwpmIZKwKs+i0Akljk5ycxLc9jyLUSKfT3pWDSPfCAwXF2gclPR89bUbOqsVpXZ1Kx4QCleEpCwUguAXdnYsTUGBifenzj6Jv3Z+RbJfY2hLjNKwwXLO9JILGmRcHUGOQXl+zW2yp65ctHaoAKkzAUpxp3YVEHHvSNecdvDmU1vsxyxtdCyI9hjHab6NmDQg7jq43RntvP0jSKMYI0KeEZMz19/SIpmtYhCpPI1DcY0lkNT2OcSTZfv30iCWpiYossA+/OMhTiNEqj0Qoz2PD0EYjPbcY9EJs71MXhoQ6T5pP1TEc6xuMSTUCnD3qII/hgS5iJVmwAkV6n5R5d/p0UAZkoTBkEqq4B479R6xXl3YoqCQ3M5AcYJ2ixpK8QASvfl/uAofnxjaWQkkfSNXj4XkfJ9FN0YkXPKAq6zvfCMtAI9aLolLSpAdGIM6VFxxFaGLM2cEorQdR66RSFqQE0lqWAAT3VKo1C5jp/FBdIFHP9qdnexBVKZScZfRQf5h+tesAZstSC2RFf7OH0yMdBt94yCnCtGZdsGE55uQB50gTtNLSoGUzqlgzMZDKEsJ7zj/awrrXUh8lOkDKANuomYO4cMxOQyBH5T1gxY72UDhmo4HeIWbOsypiVcdMj7ENi5yJuFwxyxjXOnHnCcknilvphw+yJ1W2QKuPrFCy3p+LnCWgESkVUdVHhwDU39IFbR2fAAULxJIrvBHIZH6RcuOyTZEsYSEqmVJIBIatAd9A5HlmZlnyxWn2Er5UEtpbF2dlmF6FSRlqSMzvoY5+hGIgb2HmR94b9pjNNmBmLKyqYwDAAAJOQFM2hduORitclJyMxA/5CK8RNYru+zT/AMTudkmKRKQigJZNAaJSkZua5eZ4RxzbpT2+ed6//FP1jtUtaVrzDswq4bXgNPKOJbYKe3WhjQTVAecZ/EhKOVqX4FEO/sunNaClnx6/lwufrHUVpxUUock6dY5v+yuzAmYonL1fju7ppr0jpTACg9/rE8l/dmV9sqWhKRSg+lKP73wJttkY0zfLrxg7Mk0fPe6alwONA7+cQMlnORyBzzNOGbRka2XYtIshBwuW3Bq8tQOAhiuu7HbJmyHDT9OG6M2eypHeVTy4n7wRs6ylFWBy5FwH46+UXV9lWXZUtgA0QTr3SF4EgrXuTpz/AC84jtk1SUFMtgtQZObB37xo7DP+8B588WfJMxb1MwJJMwtUkjI8KNoGjRjjydJ0UHhOLMWSSHOrfQ8uPCAW11tUhCJqDiCThJTShyo5+JvPyor2lIBeTNZs8Cj8h6RHMvNE1OFYbFVlAjWhYh8x5xtjgS2pEVpnPdt7IEzkTUpCPxCStQH5wplFtHBSTTNzqYXlGOjbfXEldlRNTRUkKLZukgFQq9RhxPwOUc1Kt56xvg9GTLGpEqTXNq5+r/ONCffvItGi5wHGIlTTX28GKMTCev19/OIMTGNpk6IEmKIWAff1jYK9j3viJJ4RuATEJRvhO8e+kejDjd6R6IQ76qzGaakhIyYsY0VdxQ6kTFAAOcRxCkX7JPlqS6aj56wLv62qShgAkKo2aiNeQ06x5yMHKaj7N96srzLZiIJNYzKnVcB4WJ9vUkYnDDfGLHtYCaZjQ68fOO6oqKoVysaZ94TAoBCFq5JLZE1Vkmm9op2u9bUCB2ShVhUFzyBJPlFWz3laZrJQAArImg6as3IQ0XXcvZnGuYVrGtcKaZAGj8S8Y8/lRgqXY+EbKd0bOrUROnuF6DQDcoHMOWrAbaqyBC+0T/2yMLGgB7yRuAxGhyBh4QBorEdzgjfkKCFralgcamwoU50GFYIX5AAxzIZXy5DJRXRzizqSuXlRLADUb+Ydzwg3dVtQUYQaijHOmTb6CKCJQs84jCSlyhQ11wqrSC91XWJswugFJLuRUPkXzPWN2ZrJD/wTBUyawbMfipgKyUyUF2FCtW4E/CBmfsYbjcshvAHZncu0aGzmWjuB204QLRf+YNDly5xohiiopNFN70Y2l2WM+UlElQThJLLcu43jI+cIf+GbTImhSkAkF3SQQ/oY6Gb8dHdI+sVZtqChU/WDSjDURsJutle4rTNlSjPmuAVCWAdxdzwdm8+Ec+vqZjtU5Y+Kas+aj9DHQJiROs82SFAKxJKNWUKno1IEI/Z4SoqmTWBqcIbnUvAY7t3+jVkinbJNgZHZqC8gUlI4nEC55BPrHRBMpQsaEa6vUfXlAi4rnlSJYShIIDkFXeNc6nLpBZMtKi+R4ZafYQjLgnJ2hEppt0RzrUVAIo7VrucAjhl6RIguWGQBrv4v5ONwMD5U7ApRXoCN7kNm8Wpc1g9U4qilK16EF86Rh977Ibz5kwLSxBT8Tviyo2hqzhnrwrmbNwgD+bfRqHqzZiK0uY4dwHrlm/yGUYt9owhJOQId+R0Hdff6axTdkRNLtq1zipJICEAAP3VKUapJapZNK6ucoitdpmhiJZVwSpP1IeLl12ZXZ4SQQrvU8QCtaCgy3/SILZdSkF0TW4KGLTgx9Mt8bfGyxh/kVRFaLbOApKW45EZcDFVd4ggBdCfhWCHcZMRnWKF4XtOluFIZtQadHZ4qStqBMJRiQo5FCm8mMdBZYy6ZSjQWtqk4EOkYcQBSWINa03M8Iw/Z0ldpnSUTjLMvvoSpOJ5avD8QZQOJJd3YGGGZPUlaRTCC7bgNOUVLNewXeOIKPdHZlmYkBbv+ZifQGLT2BNJ1YGvL9l8yVKXMTPEwoSVlAlkFQFSB3i5bSEw2PJlU9+cdzFqehqFBju91ji0yWEkpqcCinyJH0eDhKxWaCj0VPwtan7eUeXIozRYMYKaDOGiCmZYdi45xKlgwAiVaAQxH6REApLAV566+cQht5+UeiP8AeB/KPWPRCHY9lrzQJBMwhDKKanxbm3kjSB99Xh2iyo5CgG4QFNoAUkkvhdtA5DOxLk8eMV7ZbnpGSOFRm5joyuNFO87XippGmzkvtLQlDeOn1+UVLUuL+yE4S7VLmKBISpupBA9CYKabTou67OsbPWXskBKkF9OAH0gum0oVQDEcqVANdcsve+OXPQtIOJhuH1+cWQsABmYbsmeuXrHn5XezbAjWKUKm1wgBubdP1he2ntBKAMJCfnzO+GIAhRJc1LDTy195wC2tmKXJwtVx65dIUlb/AKMkKNtuRSyUochYYVqKUc8N8HbrT2KJaVlJUkd9QyJarcIsymlob4mqenyiibOJvdOusdnBjaScuzNJq9BRd+ytC/SAV/S5U7vAMrfviWdsypI7qoD2u6rQjQEczGqwNA6bIV8KiI1RZJiv+ooeX2jK5yxmn1/SKlovtaAWTUQXZVhrYm04TOCi5Cmc8v19YY515o1VFOxXBLVZUPSYRiKhmSanLThAufchBq56mLTonYw2a+kJBALkxdum1qmLDPhGZanTfCxYbCE6PDBYbb2YyhbfJhVoLWtKQXUDX20DbVaAwCHYjLPX5UMXDbxM8ObcqwKEsu75D5DX3rwjnZ4VO0Eui3dyCS7gNoSTv0dznp6M0V7WELXgUQEkiu7N2YcMuedItS1pSCQxo5NK0ZvdaNAewXb+KtSQ7IR3zWpY0SNzn0eExjbJdDnY5SMCSDg4ln11bugvuHSJZlzIKVBIwLbxeIg8zUim/J4sSpTaAnfwBYnmD6GNjMCWLOTonUuB75RcVWyWK9unTJNJqMaBXGEqKW1J/LxeA9v21stnQ2AJCk91IS2IZUYMRpoIc7fJCkvPqkZSwxB4HLFvjin7T0kWxIIA/hJIAyGJSzzjf4+aU5cWDN0rNZm2ktRbCpLmqixbyr84ozr0MiaVSypP9WE1zphJ0IrR3yoYX3jBHv7RvUUZnNsP2W/cMztFzJk1YYhyoJBahILUB0EDJk53OpqfrFRC/pGcRi0gW2ywJ1X984z2p9/OK2IxuFQVgkpXRowVOBvHv6xbumxCYplCgBJYtuA9YL2a75aHKQXzcl25RVkF7BM/Kr/aY9DR+I5+Z+8YiWUQYkJNHWdVAM3AO3Dg0RzJkeVrzjCM+n0i5bJF0VFOosKxYQMIFTQ4uoq7b4kHh6Rqcj70ECkFJ2zs1muwY8R8OgfPKDCEAeWVcPSjDd84Do/y5f8AT/4wUs/iVzHyjzUn9jowNlCp8q8SOhD74BXpbgSychr091z+pe0/F/R9IUF/eH+LjUptv0FN0iWYtwYEC0KQXBqD5QVRn0gRaPEuOsjMyx++FKzJijar3PE9CflFiVpFqb4ehiFirarefyn0j1yWPtyolBWUkMkGhff7aJry+31gr+zz/r80fNUBl/w0XFXI3u9FpWlkpcCmdBBBN22lXiKB1P2i7s/4Ff1ROr6iHVoAFfuqaGdaRyH3ME7JYxkS/wBY0n/aJbHnAewyadZRLAI1jddnC0kp8TedR9o9eeSY9d3hHMwqcFLTLWwNbJ4JyYjT6MeHOJ9mR/GJzp/5B8uEVr9/+Qrp8hF7Y7/OP9I+YjE4+kUN2LLTvAgnJwMJTzJDvG+IAZF9x3516avGlo/yV/6vmY3lZHkIW1Uq/gZVmSMa8SyyRkmn9jHB/wBo9vEy8rSRklQQKNRCQnzzjv1o/wAs+9I+b9qv/nWj/wC1f/6jd4kUptmfK9ArFwjwMe16R5OnL6GOiIPNGURhWcaq9+kQhInOr9IkCcqe+kaIzizZP8wf1D5CIQP3bYuzlsfEpiftFgpjC8/e6Nle/wDlAgkeLn5iMxDHohD/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1030" name="Picture 6" descr="http://media2.apnonline.com.au/img/media/images/2012/06/27/130612bf10_t4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388749"/>
            <a:ext cx="2769181"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media2.apnonline.com.au/img/media/images/2010/10/19/teac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4394056"/>
            <a:ext cx="2857500" cy="1866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098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NZ" dirty="0" smtClean="0"/>
              <a:t>Monitoring Target Students</a:t>
            </a:r>
            <a:endParaRPr lang="en-NZ" dirty="0"/>
          </a:p>
        </p:txBody>
      </p:sp>
      <p:sp>
        <p:nvSpPr>
          <p:cNvPr id="5" name="Content Placeholder 4"/>
          <p:cNvSpPr>
            <a:spLocks noGrp="1"/>
          </p:cNvSpPr>
          <p:nvPr>
            <p:ph idx="1"/>
          </p:nvPr>
        </p:nvSpPr>
        <p:spPr>
          <a:xfrm>
            <a:off x="457200" y="1600200"/>
            <a:ext cx="8229600" cy="4853135"/>
          </a:xfrm>
        </p:spPr>
        <p:txBody>
          <a:bodyPr>
            <a:normAutofit fontScale="85000" lnSpcReduction="10000"/>
          </a:bodyPr>
          <a:lstStyle/>
          <a:p>
            <a:r>
              <a:rPr lang="en-NZ" dirty="0"/>
              <a:t>What evidence are you basing the needs of this group on?</a:t>
            </a:r>
          </a:p>
          <a:p>
            <a:r>
              <a:rPr lang="en-NZ" dirty="0"/>
              <a:t>What have been the shifts in student achievement?</a:t>
            </a:r>
          </a:p>
          <a:p>
            <a:r>
              <a:rPr lang="en-NZ" dirty="0"/>
              <a:t>What instructional strategies/teaching approaches have been effective in raising target student achievement?</a:t>
            </a:r>
          </a:p>
          <a:p>
            <a:r>
              <a:rPr lang="en-NZ" dirty="0"/>
              <a:t>What now? Why? What are you basing this on?</a:t>
            </a:r>
          </a:p>
          <a:p>
            <a:r>
              <a:rPr lang="en-NZ" dirty="0"/>
              <a:t>Are the students accelerating at the expected rate? What is this?</a:t>
            </a:r>
          </a:p>
          <a:p>
            <a:r>
              <a:rPr lang="en-NZ" dirty="0"/>
              <a:t>Will this need to increase for them to catch up?</a:t>
            </a:r>
          </a:p>
          <a:p>
            <a:r>
              <a:rPr lang="en-NZ" dirty="0"/>
              <a:t>What are </a:t>
            </a:r>
            <a:r>
              <a:rPr lang="en-NZ"/>
              <a:t>your </a:t>
            </a:r>
            <a:r>
              <a:rPr lang="en-NZ" smtClean="0"/>
              <a:t>own </a:t>
            </a:r>
            <a:r>
              <a:rPr lang="en-NZ" dirty="0"/>
              <a:t>learning needs at this point? </a:t>
            </a:r>
          </a:p>
          <a:p>
            <a:endParaRPr lang="en-NZ" dirty="0"/>
          </a:p>
        </p:txBody>
      </p:sp>
    </p:spTree>
    <p:extLst>
      <p:ext uri="{BB962C8B-B14F-4D97-AF65-F5344CB8AC3E}">
        <p14:creationId xmlns:p14="http://schemas.microsoft.com/office/powerpoint/2010/main" val="20967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75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75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75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75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75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75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75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75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75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75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3GXou7hyqOQ/TWKjfHYcVYI/AAAAAAAABxo/6YqVC2Fy7A4/s1600/BOOK%252520Wallpaper__yvt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32656"/>
            <a:ext cx="8490312" cy="643535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3884" y="476672"/>
            <a:ext cx="8229600" cy="5361459"/>
          </a:xfrm>
        </p:spPr>
        <p:txBody>
          <a:bodyPr>
            <a:normAutofit/>
          </a:bodyPr>
          <a:lstStyle/>
          <a:p>
            <a:pPr marL="0" indent="0" algn="ctr">
              <a:buNone/>
            </a:pPr>
            <a:r>
              <a:rPr lang="en-NZ" dirty="0">
                <a:solidFill>
                  <a:srgbClr val="FFFF00"/>
                </a:solidFill>
              </a:rPr>
              <a:t>“Reading is the sole means by which we slip, involuntarily, often helplessly, into another’s skin, another’s voice, another’s soul.” </a:t>
            </a:r>
            <a:endParaRPr lang="en-NZ" dirty="0" smtClean="0">
              <a:solidFill>
                <a:srgbClr val="FFFF00"/>
              </a:solidFill>
            </a:endParaRPr>
          </a:p>
          <a:p>
            <a:pPr marL="0" indent="0" algn="r">
              <a:buNone/>
            </a:pPr>
            <a:r>
              <a:rPr lang="en-NZ" dirty="0" smtClean="0">
                <a:solidFill>
                  <a:srgbClr val="FFFF00"/>
                </a:solidFill>
              </a:rPr>
              <a:t>— </a:t>
            </a:r>
            <a:r>
              <a:rPr lang="en-NZ" dirty="0">
                <a:solidFill>
                  <a:srgbClr val="FFFF00"/>
                </a:solidFill>
              </a:rPr>
              <a:t>Joyce Carol </a:t>
            </a:r>
            <a:r>
              <a:rPr lang="en-NZ" dirty="0" smtClean="0">
                <a:solidFill>
                  <a:srgbClr val="FFFF00"/>
                </a:solidFill>
              </a:rPr>
              <a:t>Oates</a:t>
            </a:r>
          </a:p>
          <a:p>
            <a:pPr marL="0" indent="0">
              <a:buNone/>
            </a:pPr>
            <a:endParaRPr lang="en-NZ" dirty="0" smtClean="0">
              <a:solidFill>
                <a:srgbClr val="FFFF00"/>
              </a:solidFill>
            </a:endParaRPr>
          </a:p>
          <a:p>
            <a:pPr marL="0" indent="0">
              <a:buNone/>
            </a:pPr>
            <a:endParaRPr lang="en-NZ" dirty="0">
              <a:solidFill>
                <a:srgbClr val="FFFF00"/>
              </a:solidFill>
            </a:endParaRPr>
          </a:p>
          <a:p>
            <a:pPr marL="0" indent="0" algn="ctr">
              <a:buNone/>
            </a:pPr>
            <a:r>
              <a:rPr lang="en-NZ" dirty="0">
                <a:solidFill>
                  <a:srgbClr val="FFFF00"/>
                </a:solidFill>
              </a:rPr>
              <a:t>“To learn to read is to light a fire; every syllable that is spelled out is a spark.” </a:t>
            </a:r>
            <a:endParaRPr lang="en-NZ" dirty="0" smtClean="0">
              <a:solidFill>
                <a:srgbClr val="FFFF00"/>
              </a:solidFill>
            </a:endParaRPr>
          </a:p>
          <a:p>
            <a:pPr marL="0" indent="0" algn="r">
              <a:buNone/>
            </a:pPr>
            <a:r>
              <a:rPr lang="en-NZ" dirty="0" smtClean="0">
                <a:solidFill>
                  <a:srgbClr val="FFFF00"/>
                </a:solidFill>
              </a:rPr>
              <a:t>— </a:t>
            </a:r>
            <a:r>
              <a:rPr lang="en-NZ" dirty="0">
                <a:solidFill>
                  <a:srgbClr val="FFFF00"/>
                </a:solidFill>
              </a:rPr>
              <a:t>Victor Hugo</a:t>
            </a:r>
          </a:p>
        </p:txBody>
      </p:sp>
    </p:spTree>
    <p:extLst>
      <p:ext uri="{BB962C8B-B14F-4D97-AF65-F5344CB8AC3E}">
        <p14:creationId xmlns:p14="http://schemas.microsoft.com/office/powerpoint/2010/main" val="31384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7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3211</TotalTime>
  <Words>751</Words>
  <Application>Microsoft Office PowerPoint</Application>
  <PresentationFormat>On-screen Show (4:3)</PresentationFormat>
  <Paragraphs>87</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   Guided Reading &amp; Target Students   </vt:lpstr>
      <vt:lpstr>PowerPoint Presentation</vt:lpstr>
      <vt:lpstr>Being clear about</vt:lpstr>
      <vt:lpstr>Reflecting</vt:lpstr>
      <vt:lpstr>It’s about being</vt:lpstr>
      <vt:lpstr>PowerPoint Presentation</vt:lpstr>
      <vt:lpstr>Monitoring Target Students</vt:lpstr>
      <vt:lpstr>PowerPoint Presentation</vt:lpstr>
    </vt:vector>
  </TitlesOfParts>
  <Company>University of Waikato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Assessment Formatively  Implement and embed  formative assessment  within reading context</dc:title>
  <dc:creator>Christine Jeffs</dc:creator>
  <cp:lastModifiedBy>Christine Jeffs</cp:lastModifiedBy>
  <cp:revision>101</cp:revision>
  <cp:lastPrinted>2013-06-27T23:12:49Z</cp:lastPrinted>
  <dcterms:created xsi:type="dcterms:W3CDTF">2013-02-10T20:56:18Z</dcterms:created>
  <dcterms:modified xsi:type="dcterms:W3CDTF">2013-07-01T04:27:52Z</dcterms:modified>
</cp:coreProperties>
</file>